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3" r:id="rId21"/>
    <p:sldId id="336" r:id="rId22"/>
    <p:sldId id="338"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39" r:id="rId43"/>
    <p:sldId id="340" r:id="rId44"/>
    <p:sldId id="321" r:id="rId45"/>
    <p:sldId id="322" r:id="rId46"/>
    <p:sldId id="323" r:id="rId47"/>
    <p:sldId id="324"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8" d="100"/>
          <a:sy n="58" d="100"/>
        </p:scale>
        <p:origin x="1404"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C9EFD-B5A7-2C2E-0758-8C31F03DF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C38FF6-D4E0-474A-D944-52E8531D43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C5D34D-B2BD-E69B-F2D6-54EFA3FF5A03}"/>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BEDE680A-3DA2-AB19-D090-AE6772ED9896}"/>
              </a:ext>
            </a:extLst>
          </p:cNvPr>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900175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D2C94-632C-E439-2593-2B56746353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0B80D0-0E80-F058-8777-EC5BBF89A4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637A2E-700F-4992-F018-E110ECEF3CD9}"/>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906E56AB-A747-1B77-E086-083CD8011982}"/>
              </a:ext>
            </a:extLst>
          </p:cNvPr>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609151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C2F42-4624-CCA7-CE63-0B31CD83C5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E090DE-F353-75D1-6064-A350AF0A92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4F5494-5563-04F3-C900-719254250C13}"/>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29F73003-1788-42DC-DA15-FC99A1D4A0E1}"/>
              </a:ext>
            </a:extLst>
          </p:cNvPr>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525265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3456325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udra-365/IBM_Capstone_RP/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udra-365/IBM_Capstone_RP/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udra-365/IBM_Capstone_RP/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udra-365/IBM_Capstone_RP/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launches"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Rudra-365/IBM_Capstone_RP/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udra-365/IBM_Capstone_RP/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RUDRA PATEL</a:t>
            </a:r>
          </a:p>
          <a:p>
            <a:r>
              <a:rPr lang="en-US">
                <a:solidFill>
                  <a:schemeClr val="bg2"/>
                </a:solidFill>
                <a:latin typeface="Abadi" panose="020B0604020104020204" pitchFamily="34" charset="0"/>
                <a:ea typeface="SF Pro" pitchFamily="2" charset="0"/>
                <a:cs typeface="SF Pro" pitchFamily="2" charset="0"/>
              </a:rPr>
              <a:t>June</a:t>
            </a:r>
            <a:r>
              <a:rPr lang="en-US" dirty="0">
                <a:solidFill>
                  <a:schemeClr val="bg2"/>
                </a:solidFill>
                <a:latin typeface="Abadi" panose="020B0604020104020204" pitchFamily="34" charset="0"/>
                <a:ea typeface="SF Pro" pitchFamily="2" charset="0"/>
                <a:cs typeface="SF Pro" pitchFamily="2" charset="0"/>
              </a:rPr>
              <a:t>,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7" name="TextBox 6"/>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461456" cy="4351338"/>
          </a:xfrm>
          <a:prstGeom prst="rect">
            <a:avLst/>
          </a:prstGeom>
        </p:spPr>
        <p:txBody>
          <a:bodyPr/>
          <a:lstStyle/>
          <a:p>
            <a:r>
              <a:rPr lang="en-US" sz="2400" dirty="0"/>
              <a:t>Merged API and scraped datasets using </a:t>
            </a:r>
            <a:r>
              <a:rPr lang="en-US" sz="2400" dirty="0" err="1"/>
              <a:t>pandas.merge</a:t>
            </a:r>
            <a:r>
              <a:rPr lang="en-US" sz="2400" dirty="0"/>
              <a:t>()</a:t>
            </a:r>
          </a:p>
          <a:p>
            <a:r>
              <a:rPr lang="en-US" sz="2400" dirty="0"/>
              <a:t>Dropped duplicate and null entries.</a:t>
            </a:r>
          </a:p>
          <a:p>
            <a:r>
              <a:rPr lang="en-US" sz="2400" dirty="0"/>
              <a:t>Standardized column names and converted date formats.</a:t>
            </a:r>
          </a:p>
          <a:p>
            <a:r>
              <a:rPr lang="en-US" sz="2400" dirty="0"/>
              <a:t>Engineered new features:→ Launch Year (from date)→ Launch Outcome (binary)→ Booster Version Category.</a:t>
            </a:r>
          </a:p>
          <a:p>
            <a:r>
              <a:rPr lang="en-US" sz="2400" dirty="0"/>
              <a:t>Encoded categorical features for modeling using one-hot encoding</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9" name="TextBox 8"/>
          <p:cNvSpPr txBox="1"/>
          <p:nvPr/>
        </p:nvSpPr>
        <p:spPr>
          <a:xfrm>
            <a:off x="274320" y="6400800"/>
            <a:ext cx="10341293" cy="553998"/>
          </a:xfrm>
          <a:prstGeom prst="rect">
            <a:avLst/>
          </a:prstGeom>
          <a:noFill/>
        </p:spPr>
        <p:txBody>
          <a:bodyPr wrap="none">
            <a:spAutoFit/>
          </a:bodyPr>
          <a:lstStyle/>
          <a:p>
            <a:r>
              <a:rPr lang="en-IN" dirty="0">
                <a:hlinkClick r:id="rId3"/>
              </a:rPr>
              <a:t>https://github.com/Rudra-365/IBM_Capstone_RP/blob/main/labs-jupyter-spacex-Data%20wrangling.ipynb</a:t>
            </a:r>
            <a:r>
              <a:rPr lang="en-IN" dirty="0"/>
              <a:t>	</a:t>
            </a:r>
            <a:endParaRPr dirty="0"/>
          </a:p>
          <a:p>
            <a:pPr>
              <a:defRPr sz="1200" i="1">
                <a:solidFill>
                  <a:srgbClr val="C8C8C8"/>
                </a:solidFill>
              </a:defRPr>
            </a:pPr>
            <a:r>
              <a:rPr dirty="0"/>
              <a:t>© Rudra - IBM Capstone 2025</a:t>
            </a:r>
          </a:p>
        </p:txBody>
      </p:sp>
      <p:pic>
        <p:nvPicPr>
          <p:cNvPr id="6" name="Picture 5" descr="A diagram of data processing&#10;&#10;AI-generated content may be incorrect.">
            <a:extLst>
              <a:ext uri="{FF2B5EF4-FFF2-40B4-BE49-F238E27FC236}">
                <a16:creationId xmlns:a16="http://schemas.microsoft.com/office/drawing/2014/main" id="{398D992C-7610-95B3-26D3-97CEC684E926}"/>
              </a:ext>
            </a:extLst>
          </p:cNvPr>
          <p:cNvPicPr>
            <a:picLocks noChangeAspect="1"/>
          </p:cNvPicPr>
          <p:nvPr/>
        </p:nvPicPr>
        <p:blipFill>
          <a:blip r:embed="rId4"/>
          <a:srcRect l="20696" t="7175" r="21634"/>
          <a:stretch/>
        </p:blipFill>
        <p:spPr>
          <a:xfrm>
            <a:off x="6434667" y="1504664"/>
            <a:ext cx="4987322" cy="4979083"/>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buNone/>
            </a:pPr>
            <a:r>
              <a:rPr lang="en-US" sz="2200" b="1" dirty="0"/>
              <a:t>Charts and Visualizations Used</a:t>
            </a:r>
            <a:endParaRPr lang="en-US" sz="2200" dirty="0"/>
          </a:p>
          <a:p>
            <a:pPr>
              <a:buFont typeface="Arial" panose="020B0604020202020204" pitchFamily="34" charset="0"/>
              <a:buChar char="•"/>
            </a:pPr>
            <a:r>
              <a:rPr lang="en-US" sz="2200" b="1" dirty="0"/>
              <a:t>Flight Number vs Launch Site (Scatter Plot):</a:t>
            </a:r>
            <a:br>
              <a:rPr lang="en-US" sz="2200" dirty="0"/>
            </a:br>
            <a:r>
              <a:rPr lang="en-US" sz="2200" dirty="0"/>
              <a:t>→ To identify launch success trends over time by location.</a:t>
            </a:r>
          </a:p>
          <a:p>
            <a:pPr>
              <a:buFont typeface="Arial" panose="020B0604020202020204" pitchFamily="34" charset="0"/>
              <a:buChar char="•"/>
            </a:pPr>
            <a:r>
              <a:rPr lang="en-US" sz="2200" b="1" dirty="0"/>
              <a:t>Payload Mass vs Orbit (Scatter Plot):</a:t>
            </a:r>
            <a:br>
              <a:rPr lang="en-US" sz="2200" dirty="0"/>
            </a:br>
            <a:r>
              <a:rPr lang="en-US" sz="2200" dirty="0"/>
              <a:t>→ To analyze how different orbit types are associated with payload size and outcome.</a:t>
            </a:r>
          </a:p>
          <a:p>
            <a:pPr>
              <a:buFont typeface="Arial" panose="020B0604020202020204" pitchFamily="34" charset="0"/>
              <a:buChar char="•"/>
            </a:pPr>
            <a:r>
              <a:rPr lang="en-US" sz="2200" b="1" dirty="0"/>
              <a:t>Orbit Type vs Success Rate (Bar Chart):</a:t>
            </a:r>
            <a:br>
              <a:rPr lang="en-US" sz="2200" dirty="0"/>
            </a:br>
            <a:r>
              <a:rPr lang="en-US" sz="2200" dirty="0"/>
              <a:t>→ To assess which orbits are more likely to succeed.</a:t>
            </a:r>
          </a:p>
          <a:p>
            <a:pPr>
              <a:buFont typeface="Arial" panose="020B0604020202020204" pitchFamily="34" charset="0"/>
              <a:buChar char="•"/>
            </a:pPr>
            <a:r>
              <a:rPr lang="en-US" sz="2200" b="1" dirty="0"/>
              <a:t>Flight Number vs Orbit (Scatter Plot):</a:t>
            </a:r>
            <a:br>
              <a:rPr lang="en-US" sz="2200" dirty="0"/>
            </a:br>
            <a:r>
              <a:rPr lang="en-US" sz="2200" dirty="0"/>
              <a:t>→ To observe whether orbit preferences changed over time.</a:t>
            </a:r>
          </a:p>
          <a:p>
            <a:pPr>
              <a:buFont typeface="Arial" panose="020B0604020202020204" pitchFamily="34" charset="0"/>
              <a:buChar char="•"/>
            </a:pPr>
            <a:r>
              <a:rPr lang="en-US" sz="2200" b="1" dirty="0"/>
              <a:t>Yearly Launch Success Trend (Line Chart):</a:t>
            </a:r>
            <a:br>
              <a:rPr lang="en-US" sz="2200" dirty="0"/>
            </a:br>
            <a:r>
              <a:rPr lang="en-US" sz="2200" dirty="0"/>
              <a:t>→ To understand how launch reliability improved over the years.</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p:cNvSpPr txBox="1"/>
          <p:nvPr/>
        </p:nvSpPr>
        <p:spPr>
          <a:xfrm>
            <a:off x="274320" y="6400800"/>
            <a:ext cx="8494633" cy="553998"/>
          </a:xfrm>
          <a:prstGeom prst="rect">
            <a:avLst/>
          </a:prstGeom>
          <a:noFill/>
        </p:spPr>
        <p:txBody>
          <a:bodyPr wrap="none">
            <a:spAutoFit/>
          </a:bodyPr>
          <a:lstStyle/>
          <a:p>
            <a:r>
              <a:rPr lang="en-IN" dirty="0">
                <a:hlinkClick r:id="rId3"/>
              </a:rPr>
              <a:t>https://github.com/Rudra-365/IBM_Capstone_RP/blob/main/edadataviz.ipynb</a:t>
            </a:r>
            <a:r>
              <a:rPr lang="en-IN" dirty="0"/>
              <a:t>	</a:t>
            </a:r>
            <a:endParaRPr dirty="0"/>
          </a:p>
          <a:p>
            <a:pPr>
              <a:defRPr sz="1200" i="1">
                <a:solidFill>
                  <a:srgbClr val="C8C8C8"/>
                </a:solidFill>
              </a:defRPr>
            </a:pPr>
            <a:r>
              <a:rPr dirty="0"/>
              <a:t>© Rudra - IBM Capstone 2025</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2000" dirty="0"/>
              <a:t>Retrieved all unique launch site names.</a:t>
            </a:r>
          </a:p>
          <a:p>
            <a:r>
              <a:rPr lang="en-US" sz="2000" dirty="0"/>
              <a:t>Filtered launch sites beginning with 'CCA’.</a:t>
            </a:r>
          </a:p>
          <a:p>
            <a:r>
              <a:rPr lang="en-US" sz="2000" dirty="0"/>
              <a:t>Calculated total payload mass from NASA missions.</a:t>
            </a:r>
          </a:p>
          <a:p>
            <a:r>
              <a:rPr lang="en-US" sz="2000" dirty="0"/>
              <a:t>Found average payload mass by booster version 'F9 v1.1’.</a:t>
            </a:r>
          </a:p>
          <a:p>
            <a:r>
              <a:rPr lang="en-US" sz="2000" dirty="0"/>
              <a:t>Identified the first successful landing on a ground pad.</a:t>
            </a:r>
          </a:p>
          <a:p>
            <a:r>
              <a:rPr lang="en-US" sz="2000" dirty="0"/>
              <a:t>Listed boosters that successfully landed on a drone ship with payload between 4000 and 6000 kg.</a:t>
            </a:r>
          </a:p>
          <a:p>
            <a:r>
              <a:rPr lang="en-US" sz="2000" dirty="0"/>
              <a:t>Counted total number of mission outcomes (Success vs Failure).</a:t>
            </a:r>
          </a:p>
          <a:p>
            <a:r>
              <a:rPr lang="en-US" sz="2000" dirty="0"/>
              <a:t>Identified the booster that carried the maximum payload.</a:t>
            </a:r>
          </a:p>
          <a:p>
            <a:r>
              <a:rPr lang="en-US" sz="2000" dirty="0"/>
              <a:t>Listed failed landings on drone ships during 2015 by site and version.</a:t>
            </a:r>
          </a:p>
          <a:p>
            <a:r>
              <a:rPr lang="en-US" sz="2000" dirty="0"/>
              <a:t>Ranked landing outcomes by frequency for missions between 2010-06-04 and 2017-03-20.</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p:cNvSpPr txBox="1"/>
          <p:nvPr/>
        </p:nvSpPr>
        <p:spPr>
          <a:xfrm>
            <a:off x="274320" y="6400800"/>
            <a:ext cx="10341293" cy="369332"/>
          </a:xfrm>
          <a:prstGeom prst="rect">
            <a:avLst/>
          </a:prstGeom>
          <a:noFill/>
        </p:spPr>
        <p:txBody>
          <a:bodyPr wrap="none">
            <a:spAutoFit/>
          </a:bodyPr>
          <a:lstStyle/>
          <a:p>
            <a:r>
              <a:rPr lang="en-IN" dirty="0">
                <a:hlinkClick r:id="rId3"/>
              </a:rPr>
              <a:t>https://github.com/Rudra-365/IBM_Capstone_RP/blob/main/jupyter-labs-eda-sql-coursera_sqllite.ipynb</a:t>
            </a:r>
            <a:r>
              <a:rPr lang="en-IN" dirty="0"/>
              <a:t>	</a:t>
            </a:r>
            <a:endParaRPr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buNone/>
            </a:pPr>
            <a:r>
              <a:rPr lang="en-US" sz="2000" b="1" dirty="0"/>
              <a:t>Map Elements Used</a:t>
            </a:r>
          </a:p>
          <a:p>
            <a:r>
              <a:rPr lang="en-US" sz="2000" b="1" dirty="0"/>
              <a:t>Markers:</a:t>
            </a:r>
            <a:r>
              <a:rPr lang="en-US" sz="2000" dirty="0"/>
              <a:t> Added for each launch site to show geographic positions on the global map.</a:t>
            </a:r>
          </a:p>
          <a:p>
            <a:r>
              <a:rPr lang="en-US" sz="2000" b="1" dirty="0"/>
              <a:t>Circle Markers:</a:t>
            </a:r>
            <a:r>
              <a:rPr lang="en-US" sz="2000" dirty="0"/>
              <a:t> Used to color-code and visually distinguish launch outcomes (e.g., green = success, red = failure).</a:t>
            </a:r>
          </a:p>
          <a:p>
            <a:r>
              <a:rPr lang="en-US" sz="2000" b="1" dirty="0"/>
              <a:t>Distance Lines:</a:t>
            </a:r>
            <a:r>
              <a:rPr lang="en-US" sz="2000" dirty="0"/>
              <a:t> Added polylines to visualize distances from launch sites to nearest coastlines, railways, and highways. </a:t>
            </a:r>
          </a:p>
          <a:p>
            <a:r>
              <a:rPr lang="en-US" sz="2000" b="1" dirty="0"/>
              <a:t>Popups and Tooltips:</a:t>
            </a:r>
            <a:r>
              <a:rPr lang="en-US" sz="2000" dirty="0"/>
              <a:t> Enhanced user interaction by showing launch site details on click.</a:t>
            </a:r>
          </a:p>
          <a:p>
            <a:pPr marL="0" indent="0">
              <a:buNone/>
            </a:pPr>
            <a:r>
              <a:rPr lang="en-US" sz="2000" b="1" dirty="0"/>
              <a:t>Why These Objects Were Used </a:t>
            </a:r>
          </a:p>
          <a:p>
            <a:r>
              <a:rPr lang="en-US" sz="2000" dirty="0"/>
              <a:t>To analyze spatial distribution of SpaceX launch infrastructure.</a:t>
            </a:r>
          </a:p>
          <a:p>
            <a:r>
              <a:rPr lang="en-US" sz="2000" dirty="0"/>
              <a:t>To identify proximity to infrastructure that could impact mission logistics.</a:t>
            </a:r>
          </a:p>
          <a:p>
            <a:r>
              <a:rPr lang="en-US" sz="2000" dirty="0"/>
              <a:t>To create an intuitive, interactive way to explore location-specific success trends.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Autofit/>
          </a:bodyPr>
          <a:lstStyle/>
          <a:p>
            <a:pPr marL="0" indent="0">
              <a:buNone/>
            </a:pPr>
            <a:r>
              <a:rPr lang="en-US" sz="2200" b="1" dirty="0"/>
              <a:t>Plots and Interactions Implemented</a:t>
            </a:r>
          </a:p>
          <a:p>
            <a:r>
              <a:rPr lang="en-US" sz="2200" b="1" dirty="0"/>
              <a:t>Pie Chart:</a:t>
            </a:r>
            <a:r>
              <a:rPr lang="en-US" sz="2200" dirty="0"/>
              <a:t>→ Shows proportion of successful launches by site.</a:t>
            </a:r>
          </a:p>
          <a:p>
            <a:r>
              <a:rPr lang="en-US" sz="2200" b="1" dirty="0"/>
              <a:t>Bar Chart:</a:t>
            </a:r>
            <a:r>
              <a:rPr lang="en-US" sz="2200" dirty="0"/>
              <a:t>→ Displays launch success/failure counts per site.</a:t>
            </a:r>
          </a:p>
          <a:p>
            <a:r>
              <a:rPr lang="en-US" sz="2200" b="1" dirty="0"/>
              <a:t>Scatter Plot:</a:t>
            </a:r>
            <a:r>
              <a:rPr lang="en-US" sz="2200" dirty="0"/>
              <a:t>→ Plots Payload Mass (kg) vs. Launch Outcome, filtered by orbit type.</a:t>
            </a:r>
          </a:p>
          <a:p>
            <a:r>
              <a:rPr lang="en-US" sz="2200" b="1" dirty="0"/>
              <a:t>Dropdown Menu:</a:t>
            </a:r>
            <a:r>
              <a:rPr lang="en-US" sz="2200" dirty="0"/>
              <a:t>→ Allows selection of individual launch sites for targeted analysis.</a:t>
            </a:r>
          </a:p>
          <a:p>
            <a:r>
              <a:rPr lang="en-US" sz="2200" b="1" dirty="0"/>
              <a:t>Slider Component:</a:t>
            </a:r>
            <a:r>
              <a:rPr lang="en-US" sz="2200" dirty="0"/>
              <a:t>→ Filters missions by payload mass range.</a:t>
            </a:r>
          </a:p>
          <a:p>
            <a:pPr marL="0" indent="0">
              <a:buNone/>
            </a:pPr>
            <a:r>
              <a:rPr lang="en-US" sz="2200" b="1" dirty="0"/>
              <a:t>Why These Features Were Used</a:t>
            </a:r>
          </a:p>
          <a:p>
            <a:r>
              <a:rPr lang="en-US" sz="2200" dirty="0"/>
              <a:t>To allow users to dynamically explore success rates across launch sites.</a:t>
            </a:r>
          </a:p>
          <a:p>
            <a:r>
              <a:rPr lang="en-US" sz="2200" dirty="0"/>
              <a:t>To compare performance over payload ranges and orbit types.</a:t>
            </a:r>
          </a:p>
          <a:p>
            <a:r>
              <a:rPr lang="en-US" sz="2200" dirty="0"/>
              <a:t>To build an interactive tool for both technical and non-technical stakeholders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marL="0" indent="0">
              <a:buNone/>
            </a:pPr>
            <a:r>
              <a:rPr lang="en-US" sz="2400" b="1" dirty="0"/>
              <a:t>Model Development Process</a:t>
            </a:r>
          </a:p>
          <a:p>
            <a:r>
              <a:rPr lang="en-US" sz="2400" dirty="0"/>
              <a:t>Selected relevant features: Launch Site, Payload Mass, Booster Version Category, and Orbit.</a:t>
            </a:r>
          </a:p>
          <a:p>
            <a:r>
              <a:rPr lang="en-US" sz="2400" dirty="0"/>
              <a:t>Applied one-hot encoding to categorical features</a:t>
            </a:r>
          </a:p>
          <a:p>
            <a:r>
              <a:rPr lang="en-US" sz="2400" dirty="0"/>
              <a:t>Split data into training and test sets (80/20)</a:t>
            </a:r>
          </a:p>
          <a:p>
            <a:r>
              <a:rPr lang="en-US" sz="2400" dirty="0"/>
              <a:t>Trained multiple classifiers:→ Logistic Regression→ Support Vector Machine (SVM)→ Decision Tree→ K-Nearest Neighbors (KNN)</a:t>
            </a:r>
          </a:p>
          <a:p>
            <a:r>
              <a:rPr lang="en-US" sz="2400" dirty="0"/>
              <a:t>Evaluated models using:→ Accuracy→ Precision &amp; Recall→ Confusion Matrix</a:t>
            </a:r>
          </a:p>
          <a:p>
            <a:pPr marL="0" indent="0">
              <a:buNone/>
            </a:pPr>
            <a:r>
              <a:rPr lang="en-US" sz="2400" b="1" dirty="0"/>
              <a:t>Best Model: </a:t>
            </a:r>
            <a:r>
              <a:rPr lang="en-US" sz="2400" dirty="0"/>
              <a:t>SVM had the best balance of accuracy and generalization on unseen data.</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p:cNvSpPr txBox="1"/>
          <p:nvPr/>
        </p:nvSpPr>
        <p:spPr>
          <a:xfrm>
            <a:off x="274320" y="6400800"/>
            <a:ext cx="12187952" cy="553998"/>
          </a:xfrm>
          <a:prstGeom prst="rect">
            <a:avLst/>
          </a:prstGeom>
          <a:noFill/>
        </p:spPr>
        <p:txBody>
          <a:bodyPr wrap="none">
            <a:spAutoFit/>
          </a:bodyPr>
          <a:lstStyle/>
          <a:p>
            <a:r>
              <a:rPr lang="en-IN" dirty="0">
                <a:hlinkClick r:id="rId3"/>
              </a:rPr>
              <a:t>https://github.com/Rudra-365/IBM_Capstone_RP/blob/main/SpaceX_Machine%20Learning%20Prediction_Part_5.ipynb</a:t>
            </a:r>
            <a:r>
              <a:rPr lang="en-IN" dirty="0"/>
              <a:t>	</a:t>
            </a:r>
            <a:endParaRPr dirty="0"/>
          </a:p>
          <a:p>
            <a:pPr>
              <a:defRPr sz="1200" i="1">
                <a:solidFill>
                  <a:srgbClr val="C8C8C8"/>
                </a:solidFill>
              </a:defRPr>
            </a:pPr>
            <a:r>
              <a:rPr dirty="0"/>
              <a:t>© Rudra - IBM Capstone 2025</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1350875" cy="52086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b="1" dirty="0">
                <a:solidFill>
                  <a:schemeClr val="accent3">
                    <a:lumMod val="25000"/>
                  </a:schemeClr>
                </a:solidFill>
                <a:latin typeface="Abadi" panose="020B0604020104020204" pitchFamily="34" charset="0"/>
              </a:rPr>
              <a:t>Exploratory data analysis results: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Key Finding: CCAFS LC-40 had the most launches but variable success rate.</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Insight: Launch success increases with flight number and optimized orbit selection.</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Example Charts: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Payload Mass vs Orbit</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buNone/>
            </a:pPr>
            <a:endParaRPr lang="en-US" sz="1800"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p>
          <a:p>
            <a:endParaRPr lang="en-US" dirty="0">
              <a:solidFill>
                <a:srgbClr val="0B49CB"/>
              </a:solidFill>
            </a:endParaRPr>
          </a:p>
        </p:txBody>
      </p:sp>
      <p:pic>
        <p:nvPicPr>
          <p:cNvPr id="1026" name="Picture 2">
            <a:extLst>
              <a:ext uri="{FF2B5EF4-FFF2-40B4-BE49-F238E27FC236}">
                <a16:creationId xmlns:a16="http://schemas.microsoft.com/office/drawing/2014/main" id="{CFAB2911-BB4D-E1D2-8B5D-DC39C4486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6680" y="3945424"/>
            <a:ext cx="8178640" cy="2912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E2506-3110-F196-1FCD-F6EDDA1485A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22468B7E-5757-B6A5-286E-EDBB43B74151}"/>
              </a:ext>
            </a:extLst>
          </p:cNvPr>
          <p:cNvSpPr txBox="1">
            <a:spLocks/>
          </p:cNvSpPr>
          <p:nvPr/>
        </p:nvSpPr>
        <p:spPr>
          <a:xfrm>
            <a:off x="841125" y="1807337"/>
            <a:ext cx="11350875" cy="52086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Flight Number vs Launch Site</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buNone/>
            </a:pPr>
            <a:endParaRPr lang="en-US" sz="1800" dirty="0"/>
          </a:p>
        </p:txBody>
      </p:sp>
      <p:sp>
        <p:nvSpPr>
          <p:cNvPr id="7" name="Title 1">
            <a:extLst>
              <a:ext uri="{FF2B5EF4-FFF2-40B4-BE49-F238E27FC236}">
                <a16:creationId xmlns:a16="http://schemas.microsoft.com/office/drawing/2014/main" id="{B222B2FD-1A35-9C4F-B3CD-71F3553DD5A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dirty="0">
              <a:solidFill>
                <a:srgbClr val="0B49CB"/>
              </a:solidFill>
            </a:endParaRPr>
          </a:p>
        </p:txBody>
      </p:sp>
      <p:pic>
        <p:nvPicPr>
          <p:cNvPr id="2050" name="Picture 2">
            <a:extLst>
              <a:ext uri="{FF2B5EF4-FFF2-40B4-BE49-F238E27FC236}">
                <a16:creationId xmlns:a16="http://schemas.microsoft.com/office/drawing/2014/main" id="{AAB1F7E3-8A22-F88D-649D-47A73E0A0E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703" y="2149965"/>
            <a:ext cx="11020487" cy="3702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959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2EB46-267B-9F03-9FFC-DC81909482F0}"/>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215BA045-C5F4-9CD1-116E-883416FADBFA}"/>
              </a:ext>
            </a:extLst>
          </p:cNvPr>
          <p:cNvSpPr txBox="1">
            <a:spLocks/>
          </p:cNvSpPr>
          <p:nvPr/>
        </p:nvSpPr>
        <p:spPr>
          <a:xfrm>
            <a:off x="841125" y="1807337"/>
            <a:ext cx="11350875" cy="52086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Success Rate by Orbit</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buNone/>
            </a:pPr>
            <a:endParaRPr lang="en-US" sz="1800" dirty="0"/>
          </a:p>
        </p:txBody>
      </p:sp>
      <p:sp>
        <p:nvSpPr>
          <p:cNvPr id="7" name="Title 1">
            <a:extLst>
              <a:ext uri="{FF2B5EF4-FFF2-40B4-BE49-F238E27FC236}">
                <a16:creationId xmlns:a16="http://schemas.microsoft.com/office/drawing/2014/main" id="{D55F512C-73B4-CCB3-AA62-36AC481FA81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074" name="Picture 2">
            <a:extLst>
              <a:ext uri="{FF2B5EF4-FFF2-40B4-BE49-F238E27FC236}">
                <a16:creationId xmlns:a16="http://schemas.microsoft.com/office/drawing/2014/main" id="{3C954EB5-17F0-0FA7-8535-983D0ABC0E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6569" y="2368118"/>
            <a:ext cx="6841548" cy="3951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951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EFFD2-C6B4-4775-35F4-61DC84D37A7A}"/>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9B6CC7E-089B-9EC8-EB05-7A829047527A}"/>
              </a:ext>
            </a:extLst>
          </p:cNvPr>
          <p:cNvSpPr txBox="1">
            <a:spLocks/>
          </p:cNvSpPr>
          <p:nvPr/>
        </p:nvSpPr>
        <p:spPr>
          <a:xfrm>
            <a:off x="841125" y="1807337"/>
            <a:ext cx="11350875" cy="52086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lvl="1"/>
            <a:endParaRPr lang="en-US" sz="1800" dirty="0"/>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buNone/>
            </a:pPr>
            <a:endParaRPr lang="en-US" sz="1800" dirty="0"/>
          </a:p>
        </p:txBody>
      </p:sp>
      <p:sp>
        <p:nvSpPr>
          <p:cNvPr id="7" name="Title 1">
            <a:extLst>
              <a:ext uri="{FF2B5EF4-FFF2-40B4-BE49-F238E27FC236}">
                <a16:creationId xmlns:a16="http://schemas.microsoft.com/office/drawing/2014/main" id="{AD30692C-5905-6E99-86C0-A4CAE9F2B43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4098" name="Picture 2">
            <a:extLst>
              <a:ext uri="{FF2B5EF4-FFF2-40B4-BE49-F238E27FC236}">
                <a16:creationId xmlns:a16="http://schemas.microsoft.com/office/drawing/2014/main" id="{C0CD2946-603F-799F-49CB-743CBB897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2035" y="1807337"/>
            <a:ext cx="504825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498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
        <p:nvSpPr>
          <p:cNvPr id="20" name="TextBox 19"/>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
        <p:nvSpPr>
          <p:cNvPr id="3" name="TextBox 2"/>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5122" name="Picture 2">
            <a:extLst>
              <a:ext uri="{FF2B5EF4-FFF2-40B4-BE49-F238E27FC236}">
                <a16:creationId xmlns:a16="http://schemas.microsoft.com/office/drawing/2014/main" id="{D2994506-A109-84BB-A78F-6DEA4435DF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9790"/>
            <a:ext cx="12192000" cy="40957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8258176-96A4-B178-4A39-D2DFDB4CFFC0}"/>
              </a:ext>
            </a:extLst>
          </p:cNvPr>
          <p:cNvSpPr txBox="1"/>
          <p:nvPr/>
        </p:nvSpPr>
        <p:spPr>
          <a:xfrm>
            <a:off x="199505" y="5785658"/>
            <a:ext cx="9908771" cy="1354217"/>
          </a:xfrm>
          <a:prstGeom prst="rect">
            <a:avLst/>
          </a:prstGeom>
          <a:noFill/>
        </p:spPr>
        <p:txBody>
          <a:bodyPr wrap="square" rtlCol="0">
            <a:spAutoFit/>
          </a:bodyPr>
          <a:lstStyle/>
          <a:p>
            <a:pPr>
              <a:buNone/>
            </a:pPr>
            <a:r>
              <a:rPr lang="en-US" sz="1600" b="1" dirty="0"/>
              <a:t>Observations</a:t>
            </a:r>
            <a:endParaRPr lang="en-US" sz="1600" dirty="0"/>
          </a:p>
          <a:p>
            <a:pPr>
              <a:buFont typeface="Arial" panose="020B0604020202020204" pitchFamily="34" charset="0"/>
              <a:buChar char="•"/>
            </a:pPr>
            <a:r>
              <a:rPr lang="en-US" sz="1600" dirty="0"/>
              <a:t>Most missions were launched from </a:t>
            </a:r>
            <a:r>
              <a:rPr lang="en-US" sz="1600" b="1" dirty="0"/>
              <a:t>CCAFS LC-40</a:t>
            </a:r>
            <a:r>
              <a:rPr lang="en-US" sz="1600" dirty="0"/>
              <a:t> and </a:t>
            </a:r>
            <a:r>
              <a:rPr lang="en-US" sz="1600" b="1" dirty="0"/>
              <a:t>KSC LC-39A</a:t>
            </a:r>
            <a:endParaRPr lang="en-US" sz="1600" dirty="0"/>
          </a:p>
          <a:p>
            <a:pPr>
              <a:buFont typeface="Arial" panose="020B0604020202020204" pitchFamily="34" charset="0"/>
              <a:buChar char="•"/>
            </a:pPr>
            <a:r>
              <a:rPr lang="en-US" sz="1600" dirty="0"/>
              <a:t>Early flights (lower flight numbers) had mixed outcomes across sites</a:t>
            </a:r>
          </a:p>
          <a:p>
            <a:pPr>
              <a:buFont typeface="Arial" panose="020B0604020202020204" pitchFamily="34" charset="0"/>
              <a:buChar char="•"/>
            </a:pPr>
            <a:r>
              <a:rPr lang="en-US" sz="1600" dirty="0"/>
              <a:t>Later missions became more concentrated and successful from specific sites like </a:t>
            </a:r>
            <a:r>
              <a:rPr lang="en-US" sz="1600" b="1" dirty="0"/>
              <a:t>KSC LC-39A</a:t>
            </a:r>
            <a:endParaRPr lang="en-US" sz="1600" dirty="0"/>
          </a:p>
          <a:p>
            <a:endParaRPr lang="en-IN" dirty="0"/>
          </a:p>
        </p:txBody>
      </p:sp>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146" name="Picture 2">
            <a:extLst>
              <a:ext uri="{FF2B5EF4-FFF2-40B4-BE49-F238E27FC236}">
                <a16:creationId xmlns:a16="http://schemas.microsoft.com/office/drawing/2014/main" id="{3DA25EBF-CBC9-3A98-ED42-1BCB1E6681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6825" y="1445637"/>
            <a:ext cx="9855604" cy="39077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9457612-57B6-0E50-ED68-2C023917F4AD}"/>
              </a:ext>
            </a:extLst>
          </p:cNvPr>
          <p:cNvSpPr txBox="1"/>
          <p:nvPr/>
        </p:nvSpPr>
        <p:spPr>
          <a:xfrm>
            <a:off x="266007" y="5657671"/>
            <a:ext cx="9855604" cy="1200329"/>
          </a:xfrm>
          <a:prstGeom prst="rect">
            <a:avLst/>
          </a:prstGeom>
          <a:noFill/>
        </p:spPr>
        <p:txBody>
          <a:bodyPr wrap="square" rtlCol="0">
            <a:spAutoFit/>
          </a:bodyPr>
          <a:lstStyle/>
          <a:p>
            <a:pPr>
              <a:buNone/>
            </a:pPr>
            <a:r>
              <a:rPr lang="en-US" b="1" dirty="0"/>
              <a:t>Observations</a:t>
            </a:r>
            <a:endParaRPr lang="en-US" dirty="0"/>
          </a:p>
          <a:p>
            <a:pPr>
              <a:buFont typeface="Arial" panose="020B0604020202020204" pitchFamily="34" charset="0"/>
              <a:buChar char="•"/>
            </a:pPr>
            <a:r>
              <a:rPr lang="en-US" b="1" dirty="0"/>
              <a:t>KSC LC-39A</a:t>
            </a:r>
            <a:r>
              <a:rPr lang="en-US" dirty="0"/>
              <a:t> and </a:t>
            </a:r>
            <a:r>
              <a:rPr lang="en-US" b="1" dirty="0"/>
              <a:t>VAFB SLC-4E</a:t>
            </a:r>
            <a:r>
              <a:rPr lang="en-US" dirty="0"/>
              <a:t> handled higher payloads than others</a:t>
            </a:r>
          </a:p>
          <a:p>
            <a:pPr>
              <a:buFont typeface="Arial" panose="020B0604020202020204" pitchFamily="34" charset="0"/>
              <a:buChar char="•"/>
            </a:pPr>
            <a:r>
              <a:rPr lang="en-US" dirty="0"/>
              <a:t>Successful launches (green dots) tend to cluster within 2000–6000 kg range</a:t>
            </a:r>
          </a:p>
          <a:p>
            <a:pPr>
              <a:buFont typeface="Arial" panose="020B0604020202020204" pitchFamily="34" charset="0"/>
              <a:buChar char="•"/>
            </a:pPr>
            <a:r>
              <a:rPr lang="en-US" dirty="0"/>
              <a:t>Launch failures (red dots) were more common at lower payloads</a:t>
            </a:r>
          </a:p>
        </p:txBody>
      </p:sp>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170" name="Picture 2">
            <a:extLst>
              <a:ext uri="{FF2B5EF4-FFF2-40B4-BE49-F238E27FC236}">
                <a16:creationId xmlns:a16="http://schemas.microsoft.com/office/drawing/2014/main" id="{1612FCFB-EE7D-7555-2D2D-7C0878F9A0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6735" y="1323976"/>
            <a:ext cx="10048875" cy="4129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TextBox 5"/>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pic>
        <p:nvPicPr>
          <p:cNvPr id="10242" name="Picture 2">
            <a:extLst>
              <a:ext uri="{FF2B5EF4-FFF2-40B4-BE49-F238E27FC236}">
                <a16:creationId xmlns:a16="http://schemas.microsoft.com/office/drawing/2014/main" id="{E0ABA14D-5D99-B706-A9F7-A50CFF6A96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87475"/>
            <a:ext cx="12192000" cy="40830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331C01D-2AE6-6A86-BB06-F07A50FBF01D}"/>
              </a:ext>
            </a:extLst>
          </p:cNvPr>
          <p:cNvSpPr txBox="1"/>
          <p:nvPr/>
        </p:nvSpPr>
        <p:spPr>
          <a:xfrm>
            <a:off x="152400" y="5621867"/>
            <a:ext cx="10515600" cy="1200329"/>
          </a:xfrm>
          <a:prstGeom prst="rect">
            <a:avLst/>
          </a:prstGeom>
          <a:noFill/>
        </p:spPr>
        <p:txBody>
          <a:bodyPr wrap="square" rtlCol="0">
            <a:spAutoFit/>
          </a:bodyPr>
          <a:lstStyle/>
          <a:p>
            <a:pPr>
              <a:buNone/>
            </a:pPr>
            <a:r>
              <a:rPr lang="en-US" b="1" dirty="0"/>
              <a:t>Observations</a:t>
            </a:r>
            <a:endParaRPr lang="en-US" dirty="0"/>
          </a:p>
          <a:p>
            <a:pPr>
              <a:buFont typeface="Arial" panose="020B0604020202020204" pitchFamily="34" charset="0"/>
              <a:buChar char="•"/>
            </a:pPr>
            <a:r>
              <a:rPr lang="en-US" dirty="0"/>
              <a:t>Earlier missions targeted </a:t>
            </a:r>
            <a:r>
              <a:rPr lang="en-US" b="1" dirty="0"/>
              <a:t>LEO</a:t>
            </a:r>
            <a:r>
              <a:rPr lang="en-US" dirty="0"/>
              <a:t> (Low Earth Orbit) more frequently</a:t>
            </a:r>
          </a:p>
          <a:p>
            <a:pPr>
              <a:buFont typeface="Arial" panose="020B0604020202020204" pitchFamily="34" charset="0"/>
              <a:buChar char="•"/>
            </a:pPr>
            <a:r>
              <a:rPr lang="en-US" dirty="0"/>
              <a:t>Gradually expanded to </a:t>
            </a:r>
            <a:r>
              <a:rPr lang="en-US" b="1" dirty="0"/>
              <a:t>GTO</a:t>
            </a:r>
            <a:r>
              <a:rPr lang="en-US" dirty="0"/>
              <a:t>, </a:t>
            </a:r>
            <a:r>
              <a:rPr lang="en-US" b="1" dirty="0"/>
              <a:t>SSO</a:t>
            </a:r>
            <a:r>
              <a:rPr lang="en-US" dirty="0"/>
              <a:t>, and other orbits</a:t>
            </a:r>
          </a:p>
          <a:p>
            <a:pPr>
              <a:buFont typeface="Arial" panose="020B0604020202020204" pitchFamily="34" charset="0"/>
              <a:buChar char="•"/>
            </a:pPr>
            <a:r>
              <a:rPr lang="en-US" dirty="0"/>
              <a:t>Each orbit type shows varied success distribution based on mission complexity</a:t>
            </a:r>
          </a:p>
        </p:txBody>
      </p:sp>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TextBox 5"/>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pic>
        <p:nvPicPr>
          <p:cNvPr id="18436" name="Picture 4">
            <a:extLst>
              <a:ext uri="{FF2B5EF4-FFF2-40B4-BE49-F238E27FC236}">
                <a16:creationId xmlns:a16="http://schemas.microsoft.com/office/drawing/2014/main" id="{811C6025-50CF-9D11-8D81-3453DD0227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57300"/>
            <a:ext cx="12192000" cy="43418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22FE6B5-9D60-828D-66BC-BD379003D007}"/>
              </a:ext>
            </a:extLst>
          </p:cNvPr>
          <p:cNvSpPr txBox="1"/>
          <p:nvPr/>
        </p:nvSpPr>
        <p:spPr>
          <a:xfrm>
            <a:off x="0" y="5599113"/>
            <a:ext cx="11057467" cy="1323439"/>
          </a:xfrm>
          <a:prstGeom prst="rect">
            <a:avLst/>
          </a:prstGeom>
          <a:noFill/>
        </p:spPr>
        <p:txBody>
          <a:bodyPr wrap="square" rtlCol="0">
            <a:spAutoFit/>
          </a:bodyPr>
          <a:lstStyle/>
          <a:p>
            <a:pPr>
              <a:buNone/>
            </a:pPr>
            <a:r>
              <a:rPr lang="en-US" sz="1600" b="1" dirty="0"/>
              <a:t>Observations</a:t>
            </a:r>
            <a:endParaRPr lang="en-US" sz="1600" dirty="0"/>
          </a:p>
          <a:p>
            <a:pPr>
              <a:buFont typeface="Arial" panose="020B0604020202020204" pitchFamily="34" charset="0"/>
              <a:buChar char="•"/>
            </a:pPr>
            <a:r>
              <a:rPr lang="en-US" sz="1600" dirty="0"/>
              <a:t>Orbits like </a:t>
            </a:r>
            <a:r>
              <a:rPr lang="en-US" sz="1600" b="1" dirty="0"/>
              <a:t>LEO</a:t>
            </a:r>
            <a:r>
              <a:rPr lang="en-US" sz="1600" dirty="0"/>
              <a:t>, </a:t>
            </a:r>
            <a:r>
              <a:rPr lang="en-US" sz="1600" b="1" dirty="0"/>
              <a:t>SSO</a:t>
            </a:r>
            <a:r>
              <a:rPr lang="en-US" sz="1600" dirty="0"/>
              <a:t>, and </a:t>
            </a:r>
            <a:r>
              <a:rPr lang="en-US" sz="1600" b="1" dirty="0"/>
              <a:t>PO</a:t>
            </a:r>
            <a:r>
              <a:rPr lang="en-US" sz="1600" dirty="0"/>
              <a:t> generally involve lighter payloads</a:t>
            </a:r>
          </a:p>
          <a:p>
            <a:pPr>
              <a:buFont typeface="Arial" panose="020B0604020202020204" pitchFamily="34" charset="0"/>
              <a:buChar char="•"/>
            </a:pPr>
            <a:r>
              <a:rPr lang="en-US" sz="1600" b="1" dirty="0"/>
              <a:t>GTO</a:t>
            </a:r>
            <a:r>
              <a:rPr lang="en-US" sz="1600" dirty="0"/>
              <a:t> missions handle some of the heaviest payloads</a:t>
            </a:r>
          </a:p>
          <a:p>
            <a:pPr>
              <a:buFont typeface="Arial" panose="020B0604020202020204" pitchFamily="34" charset="0"/>
              <a:buChar char="•"/>
            </a:pPr>
            <a:r>
              <a:rPr lang="en-US" sz="1600" dirty="0"/>
              <a:t>Green (successful) missions tend to dominate across all orbits, though failures are more frequent in early flights and at low payload levels</a:t>
            </a:r>
          </a:p>
        </p:txBody>
      </p:sp>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TextBox 5"/>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pic>
        <p:nvPicPr>
          <p:cNvPr id="19458" name="Picture 2">
            <a:extLst>
              <a:ext uri="{FF2B5EF4-FFF2-40B4-BE49-F238E27FC236}">
                <a16:creationId xmlns:a16="http://schemas.microsoft.com/office/drawing/2014/main" id="{F9A3B0A1-9D1D-0F01-0CFB-B8949EE81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1" y="1371600"/>
            <a:ext cx="11917680" cy="38946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A5C8090-8CAC-6008-38EA-387CCFF169E7}"/>
              </a:ext>
            </a:extLst>
          </p:cNvPr>
          <p:cNvSpPr txBox="1"/>
          <p:nvPr/>
        </p:nvSpPr>
        <p:spPr>
          <a:xfrm>
            <a:off x="135467" y="5418667"/>
            <a:ext cx="10989733" cy="1200329"/>
          </a:xfrm>
          <a:prstGeom prst="rect">
            <a:avLst/>
          </a:prstGeom>
          <a:noFill/>
        </p:spPr>
        <p:txBody>
          <a:bodyPr wrap="square" rtlCol="0">
            <a:spAutoFit/>
          </a:bodyPr>
          <a:lstStyle/>
          <a:p>
            <a:pPr>
              <a:buNone/>
            </a:pPr>
            <a:r>
              <a:rPr lang="en-US" b="1" dirty="0"/>
              <a:t>Observations</a:t>
            </a:r>
            <a:endParaRPr lang="en-US" dirty="0"/>
          </a:p>
          <a:p>
            <a:pPr>
              <a:buFont typeface="Arial" panose="020B0604020202020204" pitchFamily="34" charset="0"/>
              <a:buChar char="•"/>
            </a:pPr>
            <a:r>
              <a:rPr lang="en-US" dirty="0"/>
              <a:t>Success rate steadily increased from </a:t>
            </a:r>
            <a:r>
              <a:rPr lang="en-US" b="1" dirty="0"/>
              <a:t>2010 to 2020</a:t>
            </a:r>
            <a:endParaRPr lang="en-US" dirty="0"/>
          </a:p>
          <a:p>
            <a:pPr>
              <a:buFont typeface="Arial" panose="020B0604020202020204" pitchFamily="34" charset="0"/>
              <a:buChar char="•"/>
            </a:pPr>
            <a:r>
              <a:rPr lang="en-US" dirty="0"/>
              <a:t>Early years show more variability due to experimentation and R&amp;D launches</a:t>
            </a:r>
          </a:p>
          <a:p>
            <a:pPr>
              <a:buFont typeface="Arial" panose="020B0604020202020204" pitchFamily="34" charset="0"/>
              <a:buChar char="•"/>
            </a:pPr>
            <a:r>
              <a:rPr lang="en-US" dirty="0"/>
              <a:t>By 2017 onward, success rates plateaued near or at </a:t>
            </a:r>
            <a:r>
              <a:rPr lang="en-US" b="1" dirty="0"/>
              <a:t>100%</a:t>
            </a:r>
            <a:r>
              <a:rPr lang="en-US" dirty="0"/>
              <a:t>, showing mission maturity</a:t>
            </a:r>
          </a:p>
        </p:txBody>
      </p:sp>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TextBox 5"/>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pic>
        <p:nvPicPr>
          <p:cNvPr id="7" name="Picture 6">
            <a:extLst>
              <a:ext uri="{FF2B5EF4-FFF2-40B4-BE49-F238E27FC236}">
                <a16:creationId xmlns:a16="http://schemas.microsoft.com/office/drawing/2014/main" id="{7CB8B6FB-C3C6-5FD0-B95A-1B5B6EDA8449}"/>
              </a:ext>
            </a:extLst>
          </p:cNvPr>
          <p:cNvPicPr>
            <a:picLocks noChangeAspect="1"/>
          </p:cNvPicPr>
          <p:nvPr/>
        </p:nvPicPr>
        <p:blipFill>
          <a:blip r:embed="rId3"/>
          <a:srcRect t="22279"/>
          <a:stretch/>
        </p:blipFill>
        <p:spPr>
          <a:xfrm>
            <a:off x="413889" y="1469813"/>
            <a:ext cx="11391678" cy="3685396"/>
          </a:xfrm>
          <a:prstGeom prst="rect">
            <a:avLst/>
          </a:prstGeom>
        </p:spPr>
      </p:pic>
      <p:sp>
        <p:nvSpPr>
          <p:cNvPr id="8" name="TextBox 7">
            <a:extLst>
              <a:ext uri="{FF2B5EF4-FFF2-40B4-BE49-F238E27FC236}">
                <a16:creationId xmlns:a16="http://schemas.microsoft.com/office/drawing/2014/main" id="{F74AC88E-35FA-9538-DFBA-664049F0DEB1}"/>
              </a:ext>
            </a:extLst>
          </p:cNvPr>
          <p:cNvSpPr txBox="1"/>
          <p:nvPr/>
        </p:nvSpPr>
        <p:spPr>
          <a:xfrm>
            <a:off x="274320" y="5401733"/>
            <a:ext cx="10241280" cy="646331"/>
          </a:xfrm>
          <a:prstGeom prst="rect">
            <a:avLst/>
          </a:prstGeom>
          <a:noFill/>
        </p:spPr>
        <p:txBody>
          <a:bodyPr wrap="square" rtlCol="0">
            <a:spAutoFit/>
          </a:bodyPr>
          <a:lstStyle/>
          <a:p>
            <a:r>
              <a:rPr lang="en-US" b="1" dirty="0"/>
              <a:t>Explanation:</a:t>
            </a:r>
          </a:p>
          <a:p>
            <a:r>
              <a:rPr lang="en-US" dirty="0"/>
              <a:t>- Displaying the names of the unique launch sites in the space mission.</a:t>
            </a:r>
            <a:endParaRPr lang="en-IN" dirty="0"/>
          </a:p>
        </p:txBody>
      </p:sp>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TextBox 5"/>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pic>
        <p:nvPicPr>
          <p:cNvPr id="7" name="Picture 6">
            <a:extLst>
              <a:ext uri="{FF2B5EF4-FFF2-40B4-BE49-F238E27FC236}">
                <a16:creationId xmlns:a16="http://schemas.microsoft.com/office/drawing/2014/main" id="{AC656892-F664-905D-FDE6-FBCC6790AB59}"/>
              </a:ext>
            </a:extLst>
          </p:cNvPr>
          <p:cNvPicPr>
            <a:picLocks noChangeAspect="1"/>
          </p:cNvPicPr>
          <p:nvPr/>
        </p:nvPicPr>
        <p:blipFill>
          <a:blip r:embed="rId3"/>
          <a:stretch>
            <a:fillRect/>
          </a:stretch>
        </p:blipFill>
        <p:spPr>
          <a:xfrm>
            <a:off x="440267" y="1399722"/>
            <a:ext cx="11226799" cy="4354747"/>
          </a:xfrm>
          <a:prstGeom prst="rect">
            <a:avLst/>
          </a:prstGeom>
        </p:spPr>
      </p:pic>
      <p:sp>
        <p:nvSpPr>
          <p:cNvPr id="8" name="TextBox 7">
            <a:extLst>
              <a:ext uri="{FF2B5EF4-FFF2-40B4-BE49-F238E27FC236}">
                <a16:creationId xmlns:a16="http://schemas.microsoft.com/office/drawing/2014/main" id="{1DF76CB9-2DA2-2E4E-2708-B95916A92465}"/>
              </a:ext>
            </a:extLst>
          </p:cNvPr>
          <p:cNvSpPr txBox="1"/>
          <p:nvPr/>
        </p:nvSpPr>
        <p:spPr>
          <a:xfrm>
            <a:off x="274320" y="5891629"/>
            <a:ext cx="9970347" cy="646331"/>
          </a:xfrm>
          <a:prstGeom prst="rect">
            <a:avLst/>
          </a:prstGeom>
          <a:noFill/>
        </p:spPr>
        <p:txBody>
          <a:bodyPr wrap="square" rtlCol="0">
            <a:spAutoFit/>
          </a:bodyPr>
          <a:lstStyle/>
          <a:p>
            <a:r>
              <a:rPr lang="en-US" b="1" dirty="0"/>
              <a:t>Explanation:</a:t>
            </a:r>
          </a:p>
          <a:p>
            <a:r>
              <a:rPr lang="en-US" dirty="0"/>
              <a:t>- Displaying 5 records where launch sites begin with the string ‘’CCA.</a:t>
            </a:r>
            <a:endParaRPr lang="en-IN" dirty="0"/>
          </a:p>
        </p:txBody>
      </p:sp>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TextBox 5"/>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pic>
        <p:nvPicPr>
          <p:cNvPr id="7" name="Picture 6">
            <a:extLst>
              <a:ext uri="{FF2B5EF4-FFF2-40B4-BE49-F238E27FC236}">
                <a16:creationId xmlns:a16="http://schemas.microsoft.com/office/drawing/2014/main" id="{18A2442F-668C-1D5F-6F12-2BBC2B3D7771}"/>
              </a:ext>
            </a:extLst>
          </p:cNvPr>
          <p:cNvPicPr>
            <a:picLocks noChangeAspect="1"/>
          </p:cNvPicPr>
          <p:nvPr/>
        </p:nvPicPr>
        <p:blipFill>
          <a:blip r:embed="rId3"/>
          <a:stretch>
            <a:fillRect/>
          </a:stretch>
        </p:blipFill>
        <p:spPr>
          <a:xfrm>
            <a:off x="770011" y="1705931"/>
            <a:ext cx="10451380" cy="3187802"/>
          </a:xfrm>
          <a:prstGeom prst="rect">
            <a:avLst/>
          </a:prstGeom>
        </p:spPr>
      </p:pic>
      <p:sp>
        <p:nvSpPr>
          <p:cNvPr id="8" name="TextBox 7">
            <a:extLst>
              <a:ext uri="{FF2B5EF4-FFF2-40B4-BE49-F238E27FC236}">
                <a16:creationId xmlns:a16="http://schemas.microsoft.com/office/drawing/2014/main" id="{4B826C36-0F35-2E04-04EF-EE61692EA0B1}"/>
              </a:ext>
            </a:extLst>
          </p:cNvPr>
          <p:cNvSpPr txBox="1"/>
          <p:nvPr/>
        </p:nvSpPr>
        <p:spPr>
          <a:xfrm>
            <a:off x="443653" y="5500469"/>
            <a:ext cx="10515600" cy="646331"/>
          </a:xfrm>
          <a:prstGeom prst="rect">
            <a:avLst/>
          </a:prstGeom>
          <a:noFill/>
        </p:spPr>
        <p:txBody>
          <a:bodyPr wrap="square" rtlCol="0">
            <a:spAutoFit/>
          </a:bodyPr>
          <a:lstStyle/>
          <a:p>
            <a:r>
              <a:rPr lang="en-US" b="1" dirty="0" err="1"/>
              <a:t>Explnation</a:t>
            </a:r>
            <a:r>
              <a:rPr lang="en-US" b="1" dirty="0"/>
              <a:t>:</a:t>
            </a:r>
          </a:p>
          <a:p>
            <a:r>
              <a:rPr lang="en-US" dirty="0"/>
              <a:t>- Displaying the total payload mass carried by boosters launched by NASA (CRS).</a:t>
            </a:r>
            <a:endParaRPr lang="en-IN" dirty="0"/>
          </a:p>
        </p:txBody>
      </p:sp>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0" y="1645063"/>
            <a:ext cx="10684927" cy="475573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b="1" dirty="0">
                <a:solidFill>
                  <a:schemeClr val="accent3">
                    <a:lumMod val="25000"/>
                  </a:schemeClr>
                </a:solidFill>
                <a:latin typeface="Abadi" panose="020B0604020104020204" pitchFamily="34" charset="0"/>
              </a:rPr>
              <a:t>Objective:</a:t>
            </a:r>
            <a:r>
              <a:rPr lang="en-US" sz="2000" dirty="0">
                <a:solidFill>
                  <a:schemeClr val="accent3">
                    <a:lumMod val="25000"/>
                  </a:schemeClr>
                </a:solidFill>
                <a:latin typeface="Abadi" panose="020B0604020104020204" pitchFamily="34" charset="0"/>
              </a:rPr>
              <a:t> Identify key factors that influence the success or failure of Falcon 9 missions.</a:t>
            </a:r>
          </a:p>
          <a:p>
            <a:pPr>
              <a:lnSpc>
                <a:spcPct val="100000"/>
              </a:lnSpc>
              <a:spcBef>
                <a:spcPts val="1400"/>
              </a:spcBef>
            </a:pPr>
            <a:r>
              <a:rPr lang="en-US" sz="2000" b="1" dirty="0">
                <a:solidFill>
                  <a:schemeClr val="accent3">
                    <a:lumMod val="25000"/>
                  </a:schemeClr>
                </a:solidFill>
                <a:latin typeface="Abadi" panose="020B0604020104020204" pitchFamily="34" charset="0"/>
              </a:rPr>
              <a:t>Data Sources: </a:t>
            </a:r>
            <a:r>
              <a:rPr lang="en-US" sz="2000" dirty="0">
                <a:solidFill>
                  <a:schemeClr val="accent3">
                    <a:lumMod val="25000"/>
                  </a:schemeClr>
                </a:solidFill>
                <a:latin typeface="Abadi" panose="020B0604020104020204" pitchFamily="34" charset="0"/>
              </a:rPr>
              <a:t>Collected using the SpaceX REST API and web scraping from Wikipedia.</a:t>
            </a:r>
          </a:p>
          <a:p>
            <a:pPr>
              <a:lnSpc>
                <a:spcPct val="100000"/>
              </a:lnSpc>
              <a:spcBef>
                <a:spcPts val="1400"/>
              </a:spcBef>
            </a:pPr>
            <a:r>
              <a:rPr lang="en-US" sz="2000" b="1" dirty="0">
                <a:solidFill>
                  <a:schemeClr val="accent3">
                    <a:lumMod val="25000"/>
                  </a:schemeClr>
                </a:solidFill>
                <a:latin typeface="Abadi" panose="020B0604020104020204" pitchFamily="34" charset="0"/>
              </a:rPr>
              <a:t>Data Processing: </a:t>
            </a:r>
            <a:r>
              <a:rPr lang="en-US" sz="2000" dirty="0">
                <a:solidFill>
                  <a:schemeClr val="accent3">
                    <a:lumMod val="25000"/>
                  </a:schemeClr>
                </a:solidFill>
                <a:latin typeface="Abadi" panose="020B0604020104020204" pitchFamily="34" charset="0"/>
              </a:rPr>
              <a:t>Cleaned, merged, and transformed using Pandas and NumPy.</a:t>
            </a:r>
          </a:p>
          <a:p>
            <a:pPr>
              <a:lnSpc>
                <a:spcPct val="100000"/>
              </a:lnSpc>
              <a:spcBef>
                <a:spcPts val="1400"/>
              </a:spcBef>
            </a:pPr>
            <a:r>
              <a:rPr lang="en-US" sz="2000" b="1" dirty="0">
                <a:solidFill>
                  <a:schemeClr val="accent3">
                    <a:lumMod val="25000"/>
                  </a:schemeClr>
                </a:solidFill>
                <a:latin typeface="Abadi" panose="020B0604020104020204" pitchFamily="34" charset="0"/>
              </a:rPr>
              <a:t>Exploratory Data Analysis (EDA): </a:t>
            </a:r>
            <a:r>
              <a:rPr lang="en-US" sz="2000" dirty="0">
                <a:solidFill>
                  <a:schemeClr val="accent3">
                    <a:lumMod val="25000"/>
                  </a:schemeClr>
                </a:solidFill>
                <a:latin typeface="Abadi" panose="020B0604020104020204" pitchFamily="34" charset="0"/>
              </a:rPr>
              <a:t>Conducted using Matplotlib, Seaborn, and SQL queries to uncover trends and correlations.</a:t>
            </a:r>
          </a:p>
          <a:p>
            <a:pPr>
              <a:lnSpc>
                <a:spcPct val="100000"/>
              </a:lnSpc>
              <a:spcBef>
                <a:spcPts val="1400"/>
              </a:spcBef>
            </a:pPr>
            <a:r>
              <a:rPr lang="en-US" sz="2000" b="1" dirty="0">
                <a:solidFill>
                  <a:schemeClr val="accent3">
                    <a:lumMod val="25000"/>
                  </a:schemeClr>
                </a:solidFill>
                <a:latin typeface="Abadi" panose="020B0604020104020204" pitchFamily="34" charset="0"/>
              </a:rPr>
              <a:t>Interactive Visualizations: </a:t>
            </a:r>
            <a:r>
              <a:rPr lang="en-US" sz="2000" dirty="0">
                <a:solidFill>
                  <a:schemeClr val="accent3">
                    <a:lumMod val="25000"/>
                  </a:schemeClr>
                </a:solidFill>
                <a:latin typeface="Abadi" panose="020B0604020104020204" pitchFamily="34" charset="0"/>
              </a:rPr>
              <a:t>Built using Folium (maps) and </a:t>
            </a:r>
            <a:r>
              <a:rPr lang="en-US" sz="2000" dirty="0" err="1">
                <a:solidFill>
                  <a:schemeClr val="accent3">
                    <a:lumMod val="25000"/>
                  </a:schemeClr>
                </a:solidFill>
                <a:latin typeface="Abadi" panose="020B0604020104020204" pitchFamily="34" charset="0"/>
              </a:rPr>
              <a:t>Plotly</a:t>
            </a:r>
            <a:r>
              <a:rPr lang="en-US" sz="2000" dirty="0">
                <a:solidFill>
                  <a:schemeClr val="accent3">
                    <a:lumMod val="25000"/>
                  </a:schemeClr>
                </a:solidFill>
                <a:latin typeface="Abadi" panose="020B0604020104020204" pitchFamily="34" charset="0"/>
              </a:rPr>
              <a:t> Dash (dashboards) for dynamic data exploration.</a:t>
            </a:r>
          </a:p>
          <a:p>
            <a:pPr>
              <a:lnSpc>
                <a:spcPct val="100000"/>
              </a:lnSpc>
              <a:spcBef>
                <a:spcPts val="1400"/>
              </a:spcBef>
            </a:pPr>
            <a:r>
              <a:rPr lang="en-US" sz="2000" b="1" dirty="0">
                <a:solidFill>
                  <a:schemeClr val="accent3">
                    <a:lumMod val="25000"/>
                  </a:schemeClr>
                </a:solidFill>
                <a:latin typeface="Abadi" panose="020B0604020104020204" pitchFamily="34" charset="0"/>
              </a:rPr>
              <a:t>Predictive Modeling: </a:t>
            </a:r>
            <a:r>
              <a:rPr lang="en-US" sz="2000" dirty="0">
                <a:solidFill>
                  <a:schemeClr val="accent3">
                    <a:lumMod val="25000"/>
                  </a:schemeClr>
                </a:solidFill>
                <a:latin typeface="Abadi" panose="020B0604020104020204" pitchFamily="34" charset="0"/>
              </a:rPr>
              <a:t>Trained and evaluated classification models (e.g., Logistic Regression, SVM, Decision Tree) to predict launch outcomes.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0" name="TextBox 19"/>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TextBox 5"/>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pic>
        <p:nvPicPr>
          <p:cNvPr id="7" name="Picture 6">
            <a:extLst>
              <a:ext uri="{FF2B5EF4-FFF2-40B4-BE49-F238E27FC236}">
                <a16:creationId xmlns:a16="http://schemas.microsoft.com/office/drawing/2014/main" id="{921E3458-CD4E-1B46-D705-0136FFBC8E2D}"/>
              </a:ext>
            </a:extLst>
          </p:cNvPr>
          <p:cNvPicPr>
            <a:picLocks noChangeAspect="1"/>
          </p:cNvPicPr>
          <p:nvPr/>
        </p:nvPicPr>
        <p:blipFill>
          <a:blip r:embed="rId3"/>
          <a:stretch>
            <a:fillRect/>
          </a:stretch>
        </p:blipFill>
        <p:spPr>
          <a:xfrm>
            <a:off x="770011" y="1714261"/>
            <a:ext cx="11165301" cy="2028006"/>
          </a:xfrm>
          <a:prstGeom prst="rect">
            <a:avLst/>
          </a:prstGeom>
        </p:spPr>
      </p:pic>
      <p:sp>
        <p:nvSpPr>
          <p:cNvPr id="8" name="TextBox 7">
            <a:extLst>
              <a:ext uri="{FF2B5EF4-FFF2-40B4-BE49-F238E27FC236}">
                <a16:creationId xmlns:a16="http://schemas.microsoft.com/office/drawing/2014/main" id="{CCC35FA3-BC69-CAF3-5069-E081E9471CF7}"/>
              </a:ext>
            </a:extLst>
          </p:cNvPr>
          <p:cNvSpPr txBox="1"/>
          <p:nvPr/>
        </p:nvSpPr>
        <p:spPr>
          <a:xfrm>
            <a:off x="524933" y="4351867"/>
            <a:ext cx="10515600" cy="923330"/>
          </a:xfrm>
          <a:prstGeom prst="rect">
            <a:avLst/>
          </a:prstGeom>
          <a:noFill/>
        </p:spPr>
        <p:txBody>
          <a:bodyPr wrap="square" rtlCol="0">
            <a:spAutoFit/>
          </a:bodyPr>
          <a:lstStyle/>
          <a:p>
            <a:r>
              <a:rPr lang="en-US" b="1" dirty="0"/>
              <a:t>Explanation</a:t>
            </a:r>
            <a:r>
              <a:rPr lang="en-US" dirty="0"/>
              <a:t>:</a:t>
            </a:r>
          </a:p>
          <a:p>
            <a:endParaRPr lang="en-US" dirty="0"/>
          </a:p>
          <a:p>
            <a:r>
              <a:rPr lang="en-US" dirty="0"/>
              <a:t>- Displaying average payload mass carried by booster version F9 v1.1</a:t>
            </a:r>
            <a:endParaRPr lang="en-IN" dirty="0"/>
          </a:p>
        </p:txBody>
      </p:sp>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TextBox 5"/>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pic>
        <p:nvPicPr>
          <p:cNvPr id="7" name="Picture 6">
            <a:extLst>
              <a:ext uri="{FF2B5EF4-FFF2-40B4-BE49-F238E27FC236}">
                <a16:creationId xmlns:a16="http://schemas.microsoft.com/office/drawing/2014/main" id="{6BE43D3D-3D67-FEB8-6864-F3B97688710A}"/>
              </a:ext>
            </a:extLst>
          </p:cNvPr>
          <p:cNvPicPr>
            <a:picLocks noChangeAspect="1"/>
          </p:cNvPicPr>
          <p:nvPr/>
        </p:nvPicPr>
        <p:blipFill>
          <a:blip r:embed="rId3"/>
          <a:stretch>
            <a:fillRect/>
          </a:stretch>
        </p:blipFill>
        <p:spPr>
          <a:xfrm>
            <a:off x="989930" y="2099108"/>
            <a:ext cx="9602540" cy="1457528"/>
          </a:xfrm>
          <a:prstGeom prst="rect">
            <a:avLst/>
          </a:prstGeom>
        </p:spPr>
      </p:pic>
      <p:sp>
        <p:nvSpPr>
          <p:cNvPr id="8" name="TextBox 7">
            <a:extLst>
              <a:ext uri="{FF2B5EF4-FFF2-40B4-BE49-F238E27FC236}">
                <a16:creationId xmlns:a16="http://schemas.microsoft.com/office/drawing/2014/main" id="{72DDE941-B2C2-E8C5-C006-0D77D17B18AB}"/>
              </a:ext>
            </a:extLst>
          </p:cNvPr>
          <p:cNvSpPr txBox="1"/>
          <p:nvPr/>
        </p:nvSpPr>
        <p:spPr>
          <a:xfrm>
            <a:off x="558800" y="4097867"/>
            <a:ext cx="10380133" cy="923330"/>
          </a:xfrm>
          <a:prstGeom prst="rect">
            <a:avLst/>
          </a:prstGeom>
          <a:noFill/>
        </p:spPr>
        <p:txBody>
          <a:bodyPr wrap="square" rtlCol="0">
            <a:spAutoFit/>
          </a:bodyPr>
          <a:lstStyle/>
          <a:p>
            <a:r>
              <a:rPr lang="en-US" b="1" dirty="0"/>
              <a:t>Explanation</a:t>
            </a:r>
            <a:r>
              <a:rPr lang="en-US" dirty="0"/>
              <a:t>:</a:t>
            </a:r>
          </a:p>
          <a:p>
            <a:endParaRPr lang="en-US" dirty="0"/>
          </a:p>
          <a:p>
            <a:r>
              <a:rPr lang="en-US" dirty="0"/>
              <a:t>- Listing date when the first successful landing outcome in ground pad was achieved.</a:t>
            </a:r>
            <a:endParaRPr lang="en-IN" dirty="0"/>
          </a:p>
        </p:txBody>
      </p:sp>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9" name="TextBox 8"/>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pic>
        <p:nvPicPr>
          <p:cNvPr id="3" name="Picture 2">
            <a:extLst>
              <a:ext uri="{FF2B5EF4-FFF2-40B4-BE49-F238E27FC236}">
                <a16:creationId xmlns:a16="http://schemas.microsoft.com/office/drawing/2014/main" id="{E5CF2D6E-3E1F-5388-71B8-A4A37BE92303}"/>
              </a:ext>
            </a:extLst>
          </p:cNvPr>
          <p:cNvPicPr>
            <a:picLocks noChangeAspect="1"/>
          </p:cNvPicPr>
          <p:nvPr/>
        </p:nvPicPr>
        <p:blipFill>
          <a:blip r:embed="rId3"/>
          <a:stretch>
            <a:fillRect/>
          </a:stretch>
        </p:blipFill>
        <p:spPr>
          <a:xfrm>
            <a:off x="1250357" y="1924428"/>
            <a:ext cx="9554908" cy="2162477"/>
          </a:xfrm>
          <a:prstGeom prst="rect">
            <a:avLst/>
          </a:prstGeom>
        </p:spPr>
      </p:pic>
      <p:sp>
        <p:nvSpPr>
          <p:cNvPr id="6" name="TextBox 5">
            <a:extLst>
              <a:ext uri="{FF2B5EF4-FFF2-40B4-BE49-F238E27FC236}">
                <a16:creationId xmlns:a16="http://schemas.microsoft.com/office/drawing/2014/main" id="{2F1F35E6-0C5D-6B4D-2DB7-D79CDC896B50}"/>
              </a:ext>
            </a:extLst>
          </p:cNvPr>
          <p:cNvSpPr txBox="1"/>
          <p:nvPr/>
        </p:nvSpPr>
        <p:spPr>
          <a:xfrm>
            <a:off x="575733" y="4504267"/>
            <a:ext cx="10229532" cy="1200329"/>
          </a:xfrm>
          <a:prstGeom prst="rect">
            <a:avLst/>
          </a:prstGeom>
          <a:noFill/>
        </p:spPr>
        <p:txBody>
          <a:bodyPr wrap="square" rtlCol="0">
            <a:spAutoFit/>
          </a:bodyPr>
          <a:lstStyle/>
          <a:p>
            <a:r>
              <a:rPr lang="en-US" b="1" dirty="0"/>
              <a:t>Explanation</a:t>
            </a:r>
            <a:r>
              <a:rPr lang="en-US" dirty="0"/>
              <a:t>:</a:t>
            </a:r>
          </a:p>
          <a:p>
            <a:endParaRPr lang="en-US" dirty="0"/>
          </a:p>
          <a:p>
            <a:r>
              <a:rPr lang="en-US" dirty="0"/>
              <a:t>- Listing the names of the boosters which have success in drone ship and have payload mass greater than 4000 but less than 6000.</a:t>
            </a:r>
            <a:endParaRPr lang="en-IN" dirty="0"/>
          </a:p>
        </p:txBody>
      </p:sp>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TextBox 5"/>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pic>
        <p:nvPicPr>
          <p:cNvPr id="7" name="Picture 6">
            <a:extLst>
              <a:ext uri="{FF2B5EF4-FFF2-40B4-BE49-F238E27FC236}">
                <a16:creationId xmlns:a16="http://schemas.microsoft.com/office/drawing/2014/main" id="{89B7B973-143A-C4C0-3041-39E210D110FA}"/>
              </a:ext>
            </a:extLst>
          </p:cNvPr>
          <p:cNvPicPr>
            <a:picLocks noChangeAspect="1"/>
          </p:cNvPicPr>
          <p:nvPr/>
        </p:nvPicPr>
        <p:blipFill>
          <a:blip r:embed="rId3"/>
          <a:stretch>
            <a:fillRect/>
          </a:stretch>
        </p:blipFill>
        <p:spPr>
          <a:xfrm>
            <a:off x="1323309" y="1613264"/>
            <a:ext cx="9545382" cy="1943371"/>
          </a:xfrm>
          <a:prstGeom prst="rect">
            <a:avLst/>
          </a:prstGeom>
        </p:spPr>
      </p:pic>
      <p:sp>
        <p:nvSpPr>
          <p:cNvPr id="8" name="TextBox 7">
            <a:extLst>
              <a:ext uri="{FF2B5EF4-FFF2-40B4-BE49-F238E27FC236}">
                <a16:creationId xmlns:a16="http://schemas.microsoft.com/office/drawing/2014/main" id="{1EC81397-8CFA-3DEA-7F99-7B0BCCA4CEE2}"/>
              </a:ext>
            </a:extLst>
          </p:cNvPr>
          <p:cNvSpPr txBox="1"/>
          <p:nvPr/>
        </p:nvSpPr>
        <p:spPr>
          <a:xfrm>
            <a:off x="508000" y="4334933"/>
            <a:ext cx="9906000" cy="923330"/>
          </a:xfrm>
          <a:prstGeom prst="rect">
            <a:avLst/>
          </a:prstGeom>
          <a:noFill/>
        </p:spPr>
        <p:txBody>
          <a:bodyPr wrap="square" rtlCol="0">
            <a:spAutoFit/>
          </a:bodyPr>
          <a:lstStyle/>
          <a:p>
            <a:r>
              <a:rPr lang="en-US" b="1" dirty="0"/>
              <a:t>Explanation</a:t>
            </a:r>
            <a:r>
              <a:rPr lang="en-US" dirty="0"/>
              <a:t>:</a:t>
            </a:r>
          </a:p>
          <a:p>
            <a:endParaRPr lang="en-US" dirty="0"/>
          </a:p>
          <a:p>
            <a:r>
              <a:rPr lang="en-US" dirty="0"/>
              <a:t>- Listing the total number of successful and failure mission outcomes.</a:t>
            </a:r>
            <a:endParaRPr lang="en-IN" dirty="0"/>
          </a:p>
        </p:txBody>
      </p:sp>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TextBox 5"/>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pic>
        <p:nvPicPr>
          <p:cNvPr id="7" name="Picture 6">
            <a:extLst>
              <a:ext uri="{FF2B5EF4-FFF2-40B4-BE49-F238E27FC236}">
                <a16:creationId xmlns:a16="http://schemas.microsoft.com/office/drawing/2014/main" id="{F92CAB71-97D0-0F74-D9CF-548437F4A87C}"/>
              </a:ext>
            </a:extLst>
          </p:cNvPr>
          <p:cNvPicPr>
            <a:picLocks noChangeAspect="1"/>
          </p:cNvPicPr>
          <p:nvPr/>
        </p:nvPicPr>
        <p:blipFill>
          <a:blip r:embed="rId3"/>
          <a:stretch>
            <a:fillRect/>
          </a:stretch>
        </p:blipFill>
        <p:spPr>
          <a:xfrm>
            <a:off x="770011" y="1597124"/>
            <a:ext cx="10183534" cy="3310155"/>
          </a:xfrm>
          <a:prstGeom prst="rect">
            <a:avLst/>
          </a:prstGeom>
        </p:spPr>
      </p:pic>
      <p:sp>
        <p:nvSpPr>
          <p:cNvPr id="8" name="TextBox 7">
            <a:extLst>
              <a:ext uri="{FF2B5EF4-FFF2-40B4-BE49-F238E27FC236}">
                <a16:creationId xmlns:a16="http://schemas.microsoft.com/office/drawing/2014/main" id="{D646DAAE-83E1-E4E2-43C9-B87937548ABE}"/>
              </a:ext>
            </a:extLst>
          </p:cNvPr>
          <p:cNvSpPr txBox="1"/>
          <p:nvPr/>
        </p:nvSpPr>
        <p:spPr>
          <a:xfrm>
            <a:off x="274320" y="5080000"/>
            <a:ext cx="10800080" cy="923330"/>
          </a:xfrm>
          <a:prstGeom prst="rect">
            <a:avLst/>
          </a:prstGeom>
          <a:noFill/>
        </p:spPr>
        <p:txBody>
          <a:bodyPr wrap="square" rtlCol="0">
            <a:spAutoFit/>
          </a:bodyPr>
          <a:lstStyle/>
          <a:p>
            <a:r>
              <a:rPr lang="en-US" b="1" dirty="0"/>
              <a:t>Explanation</a:t>
            </a:r>
            <a:r>
              <a:rPr lang="en-US" dirty="0"/>
              <a:t>:</a:t>
            </a:r>
          </a:p>
          <a:p>
            <a:endParaRPr lang="en-US" dirty="0"/>
          </a:p>
          <a:p>
            <a:r>
              <a:rPr lang="en-US" dirty="0"/>
              <a:t>- Listing the names of the booster versions which have carried the maximum payload mass.</a:t>
            </a:r>
            <a:endParaRPr lang="en-IN" dirty="0"/>
          </a:p>
        </p:txBody>
      </p:sp>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TextBox 5"/>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pic>
        <p:nvPicPr>
          <p:cNvPr id="7" name="Picture 6">
            <a:extLst>
              <a:ext uri="{FF2B5EF4-FFF2-40B4-BE49-F238E27FC236}">
                <a16:creationId xmlns:a16="http://schemas.microsoft.com/office/drawing/2014/main" id="{4ED4521B-A80F-DCAB-535C-7B5EF77F349C}"/>
              </a:ext>
            </a:extLst>
          </p:cNvPr>
          <p:cNvPicPr>
            <a:picLocks noChangeAspect="1"/>
          </p:cNvPicPr>
          <p:nvPr/>
        </p:nvPicPr>
        <p:blipFill>
          <a:blip r:embed="rId3"/>
          <a:stretch>
            <a:fillRect/>
          </a:stretch>
        </p:blipFill>
        <p:spPr>
          <a:xfrm>
            <a:off x="559214" y="1884132"/>
            <a:ext cx="11073572" cy="1952213"/>
          </a:xfrm>
          <a:prstGeom prst="rect">
            <a:avLst/>
          </a:prstGeom>
        </p:spPr>
      </p:pic>
      <p:sp>
        <p:nvSpPr>
          <p:cNvPr id="8" name="TextBox 7">
            <a:extLst>
              <a:ext uri="{FF2B5EF4-FFF2-40B4-BE49-F238E27FC236}">
                <a16:creationId xmlns:a16="http://schemas.microsoft.com/office/drawing/2014/main" id="{6A117976-769A-C393-FA18-92D986DE950C}"/>
              </a:ext>
            </a:extLst>
          </p:cNvPr>
          <p:cNvSpPr txBox="1"/>
          <p:nvPr/>
        </p:nvSpPr>
        <p:spPr>
          <a:xfrm>
            <a:off x="274320" y="4572000"/>
            <a:ext cx="10515600" cy="1200329"/>
          </a:xfrm>
          <a:prstGeom prst="rect">
            <a:avLst/>
          </a:prstGeom>
          <a:noFill/>
        </p:spPr>
        <p:txBody>
          <a:bodyPr wrap="square" rtlCol="0">
            <a:spAutoFit/>
          </a:bodyPr>
          <a:lstStyle/>
          <a:p>
            <a:r>
              <a:rPr lang="en-US" b="1" dirty="0"/>
              <a:t>Explanation:</a:t>
            </a:r>
          </a:p>
          <a:p>
            <a:endParaRPr lang="en-US" dirty="0"/>
          </a:p>
          <a:p>
            <a:r>
              <a:rPr lang="en-US" dirty="0"/>
              <a:t>- Listing the failed landing outcomes in drones ship, their booster versions and launch site names for the months in years 2015.</a:t>
            </a:r>
            <a:endParaRPr lang="en-IN" dirty="0"/>
          </a:p>
        </p:txBody>
      </p:sp>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TextBox 5"/>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pic>
        <p:nvPicPr>
          <p:cNvPr id="7" name="Picture 6">
            <a:extLst>
              <a:ext uri="{FF2B5EF4-FFF2-40B4-BE49-F238E27FC236}">
                <a16:creationId xmlns:a16="http://schemas.microsoft.com/office/drawing/2014/main" id="{DFBC5715-70A7-91BD-0002-33C9F6CAEDAB}"/>
              </a:ext>
            </a:extLst>
          </p:cNvPr>
          <p:cNvPicPr>
            <a:picLocks noChangeAspect="1"/>
          </p:cNvPicPr>
          <p:nvPr/>
        </p:nvPicPr>
        <p:blipFill>
          <a:blip r:embed="rId3"/>
          <a:stretch>
            <a:fillRect/>
          </a:stretch>
        </p:blipFill>
        <p:spPr>
          <a:xfrm>
            <a:off x="1007352" y="1616177"/>
            <a:ext cx="10177295" cy="3274169"/>
          </a:xfrm>
          <a:prstGeom prst="rect">
            <a:avLst/>
          </a:prstGeom>
        </p:spPr>
      </p:pic>
      <p:sp>
        <p:nvSpPr>
          <p:cNvPr id="8" name="TextBox 7">
            <a:extLst>
              <a:ext uri="{FF2B5EF4-FFF2-40B4-BE49-F238E27FC236}">
                <a16:creationId xmlns:a16="http://schemas.microsoft.com/office/drawing/2014/main" id="{FB5BBAE3-54A7-2FA1-BCAB-38BFBB57F877}"/>
              </a:ext>
            </a:extLst>
          </p:cNvPr>
          <p:cNvSpPr txBox="1"/>
          <p:nvPr/>
        </p:nvSpPr>
        <p:spPr>
          <a:xfrm>
            <a:off x="274320" y="5164667"/>
            <a:ext cx="10681547" cy="1200329"/>
          </a:xfrm>
          <a:prstGeom prst="rect">
            <a:avLst/>
          </a:prstGeom>
          <a:noFill/>
        </p:spPr>
        <p:txBody>
          <a:bodyPr wrap="square" rtlCol="0">
            <a:spAutoFit/>
          </a:bodyPr>
          <a:lstStyle/>
          <a:p>
            <a:r>
              <a:rPr lang="en-US" b="1" dirty="0"/>
              <a:t>Explanation</a:t>
            </a:r>
            <a:r>
              <a:rPr lang="en-US" dirty="0"/>
              <a:t>:</a:t>
            </a:r>
          </a:p>
          <a:p>
            <a:endParaRPr lang="en-US" dirty="0"/>
          </a:p>
          <a:p>
            <a:r>
              <a:rPr lang="en-US" dirty="0"/>
              <a:t>- Ranking the count of landing outcomes (such as failure (drone ship) or success (ground pad) ) between the date 2010-06-04 and 2017-03-02 in descending order.</a:t>
            </a:r>
            <a:endParaRPr lang="en-IN" dirty="0"/>
          </a:p>
        </p:txBody>
      </p:sp>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
        <p:nvSpPr>
          <p:cNvPr id="8" name="TextBox 7"/>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632657" cy="4351338"/>
          </a:xfrm>
          <a:prstGeom prst="rect">
            <a:avLst/>
          </a:prstGeom>
        </p:spPr>
        <p:txBody>
          <a:bodyPr lIns="91440" tIns="45720" rIns="91440" bIns="45720" anchor="t">
            <a:noAutofit/>
          </a:bodyPr>
          <a:lstStyle/>
          <a:p>
            <a:pPr>
              <a:buNone/>
            </a:pPr>
            <a:r>
              <a:rPr lang="en-US" sz="1600" b="1" dirty="0"/>
              <a:t>Explanation</a:t>
            </a:r>
            <a:r>
              <a:rPr lang="en-US" sz="1600" dirty="0"/>
              <a:t>: </a:t>
            </a:r>
          </a:p>
          <a:p>
            <a:pPr>
              <a:buNone/>
            </a:pPr>
            <a:r>
              <a:rPr lang="en-US" sz="1600" dirty="0"/>
              <a:t>• Most of Launch sites are in proximity to the Equator line. The land is moving faster at the equator than any other place on the surface of the Earth. Anything on the surface of the Earth at the equator is already moving at 1670 km/hour. If a ship is launched from the equator it goes up into space, and it is also moving around the Earth at the same speed it was moving before launching. This is because of inertia. This speed will help the spacecraft keep up a good enough speed to stay in orbit. </a:t>
            </a:r>
          </a:p>
          <a:p>
            <a:pPr marL="0" indent="0">
              <a:buNone/>
            </a:pPr>
            <a:r>
              <a:rPr lang="en-US" sz="1600" dirty="0"/>
              <a:t>• All launch sites are in very close proximity to the coast, while launching rockets towards the ocean it </a:t>
            </a:r>
            <a:r>
              <a:rPr lang="en-US" sz="1600" dirty="0" err="1"/>
              <a:t>minimises</a:t>
            </a:r>
            <a:r>
              <a:rPr lang="en-US" sz="1600" dirty="0"/>
              <a:t> the risk of having any debris dropping or exploding near people.</a:t>
            </a:r>
          </a:p>
          <a:p>
            <a:pPr marL="0" indent="0">
              <a:buNone/>
            </a:pPr>
            <a:endParaRPr lang="en-US" sz="16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location markers on a global map</a:t>
            </a:r>
          </a:p>
        </p:txBody>
      </p:sp>
      <p:sp>
        <p:nvSpPr>
          <p:cNvPr id="6" name="TextBox 5"/>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pic>
        <p:nvPicPr>
          <p:cNvPr id="7" name="Picture 6">
            <a:extLst>
              <a:ext uri="{FF2B5EF4-FFF2-40B4-BE49-F238E27FC236}">
                <a16:creationId xmlns:a16="http://schemas.microsoft.com/office/drawing/2014/main" id="{C4849CD0-D61C-AF74-EE8D-C02E6927787F}"/>
              </a:ext>
            </a:extLst>
          </p:cNvPr>
          <p:cNvPicPr>
            <a:picLocks noChangeAspect="1"/>
          </p:cNvPicPr>
          <p:nvPr/>
        </p:nvPicPr>
        <p:blipFill>
          <a:blip r:embed="rId3"/>
          <a:stretch>
            <a:fillRect/>
          </a:stretch>
        </p:blipFill>
        <p:spPr>
          <a:xfrm>
            <a:off x="5123154" y="1541966"/>
            <a:ext cx="5646446" cy="474691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3A144C5-272B-8E7C-DE23-EFA252D1660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A0426DF-8E47-4452-1E0F-6857FAB2A96B}"/>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577F6A15-51A7-1F57-1722-E5E0B89A0EB9}"/>
              </a:ext>
            </a:extLst>
          </p:cNvPr>
          <p:cNvSpPr>
            <a:spLocks noGrp="1"/>
          </p:cNvSpPr>
          <p:nvPr>
            <p:ph idx="4294967295"/>
          </p:nvPr>
        </p:nvSpPr>
        <p:spPr>
          <a:xfrm>
            <a:off x="770010" y="1825625"/>
            <a:ext cx="3632657" cy="4351338"/>
          </a:xfrm>
          <a:prstGeom prst="rect">
            <a:avLst/>
          </a:prstGeom>
        </p:spPr>
        <p:txBody>
          <a:bodyPr lIns="91440" tIns="45720" rIns="91440" bIns="45720" anchor="t">
            <a:noAutofit/>
          </a:bodyPr>
          <a:lstStyle/>
          <a:p>
            <a:pPr>
              <a:buNone/>
            </a:pPr>
            <a:r>
              <a:rPr lang="en-US" sz="1600" b="1" dirty="0"/>
              <a:t>Explanation</a:t>
            </a:r>
            <a:r>
              <a:rPr lang="en-US" sz="1600" dirty="0"/>
              <a:t>: </a:t>
            </a:r>
          </a:p>
          <a:p>
            <a:pPr>
              <a:buNone/>
            </a:pPr>
            <a:r>
              <a:rPr lang="en-US" sz="1600" dirty="0"/>
              <a:t>• From the </a:t>
            </a:r>
            <a:r>
              <a:rPr lang="en-US" sz="1600" dirty="0" err="1"/>
              <a:t>colour</a:t>
            </a:r>
            <a:r>
              <a:rPr lang="en-US" sz="1600" dirty="0"/>
              <a:t>-labeled markers we should be able to easily identify which launch sites have relatively high success rates. </a:t>
            </a:r>
          </a:p>
          <a:p>
            <a:pPr>
              <a:buNone/>
            </a:pPr>
            <a:r>
              <a:rPr lang="en-US" sz="1600" dirty="0"/>
              <a:t>	- </a:t>
            </a:r>
            <a:r>
              <a:rPr lang="en-US" sz="1600" b="1" dirty="0">
                <a:solidFill>
                  <a:schemeClr val="accent6"/>
                </a:solidFill>
              </a:rPr>
              <a:t>Green Markers</a:t>
            </a:r>
            <a:r>
              <a:rPr lang="en-US" sz="1600" dirty="0"/>
              <a:t> = Successful Launch</a:t>
            </a:r>
          </a:p>
          <a:p>
            <a:pPr>
              <a:buNone/>
            </a:pPr>
            <a:r>
              <a:rPr lang="en-US" sz="1600" dirty="0"/>
              <a:t>	- </a:t>
            </a:r>
            <a:r>
              <a:rPr lang="en-US" sz="1600" dirty="0">
                <a:solidFill>
                  <a:srgbClr val="FF0000"/>
                </a:solidFill>
              </a:rPr>
              <a:t>Red Markers</a:t>
            </a:r>
            <a:r>
              <a:rPr lang="en-US" sz="1600" dirty="0"/>
              <a:t> = Failed Launch</a:t>
            </a:r>
          </a:p>
          <a:p>
            <a:pPr marL="0" indent="0">
              <a:buNone/>
            </a:pPr>
            <a:r>
              <a:rPr lang="en-US" sz="1600" dirty="0"/>
              <a:t>• Launch Site KSC LC-39A has a very high Success Rate.</a:t>
            </a:r>
          </a:p>
          <a:p>
            <a:pPr marL="0" indent="0">
              <a:buNone/>
            </a:pPr>
            <a:endParaRPr lang="en-US" sz="1600" dirty="0"/>
          </a:p>
        </p:txBody>
      </p:sp>
      <p:sp>
        <p:nvSpPr>
          <p:cNvPr id="2" name="Title 1">
            <a:extLst>
              <a:ext uri="{FF2B5EF4-FFF2-40B4-BE49-F238E27FC236}">
                <a16:creationId xmlns:a16="http://schemas.microsoft.com/office/drawing/2014/main" id="{62E00403-4879-FEE9-320E-38C1D787AA2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Colour</a:t>
            </a:r>
            <a:r>
              <a:rPr lang="en-US" dirty="0">
                <a:solidFill>
                  <a:srgbClr val="0B49CB"/>
                </a:solidFill>
                <a:latin typeface="Abadi"/>
              </a:rPr>
              <a:t>-labeled launch records on the map</a:t>
            </a:r>
          </a:p>
        </p:txBody>
      </p:sp>
      <p:sp>
        <p:nvSpPr>
          <p:cNvPr id="6" name="TextBox 5">
            <a:extLst>
              <a:ext uri="{FF2B5EF4-FFF2-40B4-BE49-F238E27FC236}">
                <a16:creationId xmlns:a16="http://schemas.microsoft.com/office/drawing/2014/main" id="{1BDA3F1C-687D-1887-2042-95D01E1ACDA8}"/>
              </a:ext>
            </a:extLst>
          </p:cNvPr>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pic>
        <p:nvPicPr>
          <p:cNvPr id="8" name="Picture 7">
            <a:extLst>
              <a:ext uri="{FF2B5EF4-FFF2-40B4-BE49-F238E27FC236}">
                <a16:creationId xmlns:a16="http://schemas.microsoft.com/office/drawing/2014/main" id="{6502CFF0-61E0-0BC4-509D-57DF306041D1}"/>
              </a:ext>
            </a:extLst>
          </p:cNvPr>
          <p:cNvPicPr>
            <a:picLocks noChangeAspect="1"/>
          </p:cNvPicPr>
          <p:nvPr/>
        </p:nvPicPr>
        <p:blipFill>
          <a:blip r:embed="rId3"/>
          <a:stretch>
            <a:fillRect/>
          </a:stretch>
        </p:blipFill>
        <p:spPr>
          <a:xfrm>
            <a:off x="5791200" y="1510296"/>
            <a:ext cx="4897497" cy="4809054"/>
          </a:xfrm>
          <a:prstGeom prst="rect">
            <a:avLst/>
          </a:prstGeom>
        </p:spPr>
      </p:pic>
    </p:spTree>
    <p:extLst>
      <p:ext uri="{BB962C8B-B14F-4D97-AF65-F5344CB8AC3E}">
        <p14:creationId xmlns:p14="http://schemas.microsoft.com/office/powerpoint/2010/main" val="114494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572191"/>
            <a:ext cx="10660121" cy="4496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sz="1800" b="1" dirty="0">
                <a:solidFill>
                  <a:schemeClr val="tx1"/>
                </a:solidFill>
              </a:rPr>
              <a:t>Project Background</a:t>
            </a:r>
            <a:br>
              <a:rPr lang="en-US" sz="1800" dirty="0">
                <a:solidFill>
                  <a:schemeClr val="tx1"/>
                </a:solidFill>
              </a:rPr>
            </a:br>
            <a:r>
              <a:rPr lang="en-US" sz="1800" dirty="0">
                <a:solidFill>
                  <a:schemeClr val="tx1"/>
                </a:solidFill>
              </a:rPr>
              <a:t>SpaceX is a private aerospace company that has conducted numerous Falcon 9 rocket launches. Each mission involves high costs and varying outcomes depending on launch site, payload, booster version, and other conditions.</a:t>
            </a:r>
          </a:p>
          <a:p>
            <a:pPr>
              <a:buNone/>
            </a:pPr>
            <a:r>
              <a:rPr lang="en-US" sz="1800" b="1" dirty="0">
                <a:solidFill>
                  <a:schemeClr val="tx1"/>
                </a:solidFill>
              </a:rPr>
              <a:t>Problem Statement</a:t>
            </a:r>
            <a:br>
              <a:rPr lang="en-US" sz="1800" dirty="0">
                <a:solidFill>
                  <a:schemeClr val="tx1"/>
                </a:solidFill>
              </a:rPr>
            </a:br>
            <a:r>
              <a:rPr lang="en-US" sz="1800" dirty="0">
                <a:solidFill>
                  <a:schemeClr val="tx1"/>
                </a:solidFill>
              </a:rPr>
              <a:t>This project aims to answer key business and engineering questions:</a:t>
            </a:r>
          </a:p>
          <a:p>
            <a:pPr>
              <a:buFont typeface="Arial" panose="020B0604020202020204" pitchFamily="34" charset="0"/>
              <a:buChar char="•"/>
            </a:pPr>
            <a:r>
              <a:rPr lang="en-US" sz="1800" dirty="0">
                <a:solidFill>
                  <a:schemeClr val="tx1"/>
                </a:solidFill>
              </a:rPr>
              <a:t>What are the most reliable launch sites?</a:t>
            </a:r>
          </a:p>
          <a:p>
            <a:pPr>
              <a:buFont typeface="Arial" panose="020B0604020202020204" pitchFamily="34" charset="0"/>
              <a:buChar char="•"/>
            </a:pPr>
            <a:r>
              <a:rPr lang="en-US" sz="1800" dirty="0">
                <a:solidFill>
                  <a:schemeClr val="tx1"/>
                </a:solidFill>
              </a:rPr>
              <a:t>How does payload affect launch success?</a:t>
            </a:r>
          </a:p>
          <a:p>
            <a:pPr>
              <a:buFont typeface="Arial" panose="020B0604020202020204" pitchFamily="34" charset="0"/>
              <a:buChar char="•"/>
            </a:pPr>
            <a:r>
              <a:rPr lang="en-US" sz="1800" dirty="0">
                <a:solidFill>
                  <a:schemeClr val="tx1"/>
                </a:solidFill>
              </a:rPr>
              <a:t>Can we predict mission outcomes using historical data?</a:t>
            </a:r>
          </a:p>
          <a:p>
            <a:pPr marL="0" indent="0">
              <a:buNone/>
            </a:pPr>
            <a:r>
              <a:rPr lang="en-US" sz="1800" b="1" dirty="0">
                <a:solidFill>
                  <a:schemeClr val="tx1"/>
                </a:solidFill>
              </a:rPr>
              <a:t>Objective</a:t>
            </a:r>
            <a:br>
              <a:rPr lang="en-US" sz="1800" dirty="0">
                <a:solidFill>
                  <a:schemeClr val="tx1"/>
                </a:solidFill>
              </a:rPr>
            </a:br>
            <a:r>
              <a:rPr lang="en-US" sz="1800" dirty="0">
                <a:solidFill>
                  <a:schemeClr val="tx1"/>
                </a:solidFill>
              </a:rPr>
              <a:t>To apply the full data science workflow — from data collection and cleaning to EDA, visualization, and machine learning — to derive actionable insights and build a predictive model for launch outcomes.</a:t>
            </a:r>
          </a:p>
        </p:txBody>
      </p:sp>
      <p:sp>
        <p:nvSpPr>
          <p:cNvPr id="20" name="TextBox 19"/>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D02BB65-B9C8-790F-FC1A-42BBFE1DA7C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733C642-F859-3071-5B64-A63D83654730}"/>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DDBBB662-0CAB-B7EB-CC84-5C69E384B747}"/>
              </a:ext>
            </a:extLst>
          </p:cNvPr>
          <p:cNvSpPr>
            <a:spLocks noGrp="1"/>
          </p:cNvSpPr>
          <p:nvPr>
            <p:ph idx="4294967295"/>
          </p:nvPr>
        </p:nvSpPr>
        <p:spPr>
          <a:xfrm>
            <a:off x="770010" y="1825625"/>
            <a:ext cx="3632657" cy="4351338"/>
          </a:xfrm>
          <a:prstGeom prst="rect">
            <a:avLst/>
          </a:prstGeom>
        </p:spPr>
        <p:txBody>
          <a:bodyPr lIns="91440" tIns="45720" rIns="91440" bIns="45720" anchor="t">
            <a:noAutofit/>
          </a:bodyPr>
          <a:lstStyle/>
          <a:p>
            <a:pPr>
              <a:buNone/>
            </a:pPr>
            <a:r>
              <a:rPr lang="en-US" sz="1600" b="1" dirty="0"/>
              <a:t>Explanation</a:t>
            </a:r>
            <a:r>
              <a:rPr lang="en-US" sz="1600" dirty="0"/>
              <a:t>: </a:t>
            </a:r>
          </a:p>
          <a:p>
            <a:pPr>
              <a:buNone/>
            </a:pPr>
            <a:r>
              <a:rPr lang="en-US" sz="1600" dirty="0"/>
              <a:t>• From the visual analysis of the launch site KSC LC-39A we can clearly see that it is: </a:t>
            </a:r>
          </a:p>
          <a:p>
            <a:pPr>
              <a:buNone/>
            </a:pPr>
            <a:r>
              <a:rPr lang="en-US" sz="1600" dirty="0"/>
              <a:t>	- relative close to railway (15.23 km)</a:t>
            </a:r>
          </a:p>
          <a:p>
            <a:pPr>
              <a:buNone/>
            </a:pPr>
            <a:r>
              <a:rPr lang="en-US" sz="1600" dirty="0"/>
              <a:t>	- relative close to highway (20.28 km)</a:t>
            </a:r>
          </a:p>
          <a:p>
            <a:pPr>
              <a:buNone/>
            </a:pPr>
            <a:r>
              <a:rPr lang="en-US" sz="1600" dirty="0"/>
              <a:t>	- relative close to coastline (14.99 km)</a:t>
            </a:r>
          </a:p>
          <a:p>
            <a:pPr marL="0" indent="0">
              <a:buNone/>
            </a:pPr>
            <a:r>
              <a:rPr lang="en-US" sz="1600" dirty="0"/>
              <a:t>• Also the launch site KSC LC-39A is relative close to its closest city Titusville (16.32 km).</a:t>
            </a:r>
          </a:p>
          <a:p>
            <a:pPr marL="0" indent="0">
              <a:buNone/>
            </a:pPr>
            <a:r>
              <a:rPr lang="en-US" sz="1600" dirty="0"/>
              <a:t>Failed rocket with its high speed can cover distances like 15-20 km in few seconds. It could be potentially dangerous to populated areas.</a:t>
            </a:r>
          </a:p>
          <a:p>
            <a:pPr marL="0" indent="0">
              <a:buNone/>
            </a:pPr>
            <a:endParaRPr lang="en-US" sz="1600" dirty="0"/>
          </a:p>
        </p:txBody>
      </p:sp>
      <p:sp>
        <p:nvSpPr>
          <p:cNvPr id="2" name="Title 1">
            <a:extLst>
              <a:ext uri="{FF2B5EF4-FFF2-40B4-BE49-F238E27FC236}">
                <a16:creationId xmlns:a16="http://schemas.microsoft.com/office/drawing/2014/main" id="{A04F67DF-9E31-E41F-2665-DE2AC6C1F986}"/>
              </a:ext>
            </a:extLst>
          </p:cNvPr>
          <p:cNvSpPr txBox="1">
            <a:spLocks/>
          </p:cNvSpPr>
          <p:nvPr/>
        </p:nvSpPr>
        <p:spPr>
          <a:xfrm>
            <a:off x="583745" y="574551"/>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the launch site KSC LC-39A to its proximities</a:t>
            </a:r>
          </a:p>
        </p:txBody>
      </p:sp>
      <p:sp>
        <p:nvSpPr>
          <p:cNvPr id="6" name="TextBox 5">
            <a:extLst>
              <a:ext uri="{FF2B5EF4-FFF2-40B4-BE49-F238E27FC236}">
                <a16:creationId xmlns:a16="http://schemas.microsoft.com/office/drawing/2014/main" id="{5678EACA-878A-CBCA-1E9A-6237E1CE427D}"/>
              </a:ext>
            </a:extLst>
          </p:cNvPr>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pic>
        <p:nvPicPr>
          <p:cNvPr id="8" name="Picture 7">
            <a:extLst>
              <a:ext uri="{FF2B5EF4-FFF2-40B4-BE49-F238E27FC236}">
                <a16:creationId xmlns:a16="http://schemas.microsoft.com/office/drawing/2014/main" id="{1EC56BAB-E900-1091-12E1-00B45A485F91}"/>
              </a:ext>
            </a:extLst>
          </p:cNvPr>
          <p:cNvPicPr>
            <a:picLocks noChangeAspect="1"/>
          </p:cNvPicPr>
          <p:nvPr/>
        </p:nvPicPr>
        <p:blipFill>
          <a:blip r:embed="rId3"/>
          <a:stretch>
            <a:fillRect/>
          </a:stretch>
        </p:blipFill>
        <p:spPr>
          <a:xfrm>
            <a:off x="4552564" y="1578241"/>
            <a:ext cx="6723370" cy="4335414"/>
          </a:xfrm>
          <a:prstGeom prst="rect">
            <a:avLst/>
          </a:prstGeom>
        </p:spPr>
      </p:pic>
    </p:spTree>
    <p:extLst>
      <p:ext uri="{BB962C8B-B14F-4D97-AF65-F5344CB8AC3E}">
        <p14:creationId xmlns:p14="http://schemas.microsoft.com/office/powerpoint/2010/main" val="3418862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
        <p:nvSpPr>
          <p:cNvPr id="3" name="TextBox 2"/>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sp>
        <p:nvSpPr>
          <p:cNvPr id="9" name="TextBox 8"/>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pic>
        <p:nvPicPr>
          <p:cNvPr id="4" name="Picture 3">
            <a:extLst>
              <a:ext uri="{FF2B5EF4-FFF2-40B4-BE49-F238E27FC236}">
                <a16:creationId xmlns:a16="http://schemas.microsoft.com/office/drawing/2014/main" id="{A1CEFEB7-E474-797B-23D0-97B5C681FD40}"/>
              </a:ext>
            </a:extLst>
          </p:cNvPr>
          <p:cNvPicPr>
            <a:picLocks noChangeAspect="1"/>
          </p:cNvPicPr>
          <p:nvPr/>
        </p:nvPicPr>
        <p:blipFill>
          <a:blip r:embed="rId4"/>
          <a:stretch>
            <a:fillRect/>
          </a:stretch>
        </p:blipFill>
        <p:spPr>
          <a:xfrm>
            <a:off x="1347125" y="1628566"/>
            <a:ext cx="9497750" cy="2991267"/>
          </a:xfrm>
          <a:prstGeom prst="rect">
            <a:avLst/>
          </a:prstGeom>
        </p:spPr>
      </p:pic>
      <p:sp>
        <p:nvSpPr>
          <p:cNvPr id="6" name="TextBox 5">
            <a:extLst>
              <a:ext uri="{FF2B5EF4-FFF2-40B4-BE49-F238E27FC236}">
                <a16:creationId xmlns:a16="http://schemas.microsoft.com/office/drawing/2014/main" id="{3602A2F2-7C98-EB8B-A8F7-0D7ED9EBC78D}"/>
              </a:ext>
            </a:extLst>
          </p:cNvPr>
          <p:cNvSpPr txBox="1"/>
          <p:nvPr/>
        </p:nvSpPr>
        <p:spPr>
          <a:xfrm>
            <a:off x="440267" y="5063067"/>
            <a:ext cx="10160000" cy="923330"/>
          </a:xfrm>
          <a:prstGeom prst="rect">
            <a:avLst/>
          </a:prstGeom>
          <a:noFill/>
        </p:spPr>
        <p:txBody>
          <a:bodyPr wrap="square" rtlCol="0">
            <a:spAutoFit/>
          </a:bodyPr>
          <a:lstStyle/>
          <a:p>
            <a:r>
              <a:rPr lang="en-US" b="1" dirty="0"/>
              <a:t>Explanation</a:t>
            </a:r>
            <a:r>
              <a:rPr lang="en-US" dirty="0"/>
              <a:t>:</a:t>
            </a:r>
          </a:p>
          <a:p>
            <a:endParaRPr lang="en-US" dirty="0"/>
          </a:p>
          <a:p>
            <a:r>
              <a:rPr lang="en-US" dirty="0"/>
              <a:t>- The chart clearly shows that from all the sites, KSC LC-39A has the most successful launches</a:t>
            </a:r>
            <a:endParaRPr lang="en-IN" dirty="0"/>
          </a:p>
        </p:txBody>
      </p:sp>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sp>
        <p:nvSpPr>
          <p:cNvPr id="9" name="TextBox 8"/>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pic>
        <p:nvPicPr>
          <p:cNvPr id="4" name="Picture 3">
            <a:extLst>
              <a:ext uri="{FF2B5EF4-FFF2-40B4-BE49-F238E27FC236}">
                <a16:creationId xmlns:a16="http://schemas.microsoft.com/office/drawing/2014/main" id="{4C1D5C09-F0A6-23FE-AA5B-3D7EC07760F8}"/>
              </a:ext>
            </a:extLst>
          </p:cNvPr>
          <p:cNvPicPr>
            <a:picLocks noChangeAspect="1"/>
          </p:cNvPicPr>
          <p:nvPr/>
        </p:nvPicPr>
        <p:blipFill>
          <a:blip r:embed="rId3"/>
          <a:stretch>
            <a:fillRect/>
          </a:stretch>
        </p:blipFill>
        <p:spPr>
          <a:xfrm>
            <a:off x="795479" y="1706677"/>
            <a:ext cx="10284880" cy="3132869"/>
          </a:xfrm>
          <a:prstGeom prst="rect">
            <a:avLst/>
          </a:prstGeom>
        </p:spPr>
      </p:pic>
      <p:sp>
        <p:nvSpPr>
          <p:cNvPr id="6" name="TextBox 5">
            <a:extLst>
              <a:ext uri="{FF2B5EF4-FFF2-40B4-BE49-F238E27FC236}">
                <a16:creationId xmlns:a16="http://schemas.microsoft.com/office/drawing/2014/main" id="{5739F7DC-46C0-6752-33FA-DBB8084FC117}"/>
              </a:ext>
            </a:extLst>
          </p:cNvPr>
          <p:cNvSpPr txBox="1"/>
          <p:nvPr/>
        </p:nvSpPr>
        <p:spPr>
          <a:xfrm>
            <a:off x="274320" y="5147733"/>
            <a:ext cx="10806039" cy="923330"/>
          </a:xfrm>
          <a:prstGeom prst="rect">
            <a:avLst/>
          </a:prstGeom>
          <a:noFill/>
        </p:spPr>
        <p:txBody>
          <a:bodyPr wrap="square" rtlCol="0">
            <a:spAutoFit/>
          </a:bodyPr>
          <a:lstStyle/>
          <a:p>
            <a:r>
              <a:rPr lang="en-US" b="1" dirty="0"/>
              <a:t>Explanation</a:t>
            </a:r>
            <a:r>
              <a:rPr lang="en-US" dirty="0"/>
              <a:t>:</a:t>
            </a:r>
          </a:p>
          <a:p>
            <a:endParaRPr lang="en-US" dirty="0"/>
          </a:p>
          <a:p>
            <a:r>
              <a:rPr lang="en-US" dirty="0"/>
              <a:t>- KSC LC-39A has the highest launch success rate (76.9%) with 10 successful and only 3 failed landings.</a:t>
            </a:r>
            <a:endParaRPr lang="en-IN" dirty="0"/>
          </a:p>
        </p:txBody>
      </p:sp>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649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Explanation</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charts show that payloads between 2000 and 5500 kg have the highest success rate.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sites</a:t>
            </a:r>
          </a:p>
        </p:txBody>
      </p:sp>
      <p:sp>
        <p:nvSpPr>
          <p:cNvPr id="13" name="TextBox 12"/>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pic>
        <p:nvPicPr>
          <p:cNvPr id="4" name="Picture 3">
            <a:extLst>
              <a:ext uri="{FF2B5EF4-FFF2-40B4-BE49-F238E27FC236}">
                <a16:creationId xmlns:a16="http://schemas.microsoft.com/office/drawing/2014/main" id="{907F9BC7-4E1B-0EB1-E88A-FAF30029B19B}"/>
              </a:ext>
            </a:extLst>
          </p:cNvPr>
          <p:cNvPicPr>
            <a:picLocks noChangeAspect="1"/>
          </p:cNvPicPr>
          <p:nvPr/>
        </p:nvPicPr>
        <p:blipFill>
          <a:blip r:embed="rId3"/>
          <a:stretch>
            <a:fillRect/>
          </a:stretch>
        </p:blipFill>
        <p:spPr>
          <a:xfrm>
            <a:off x="4792044" y="1356169"/>
            <a:ext cx="6629945" cy="482079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
        <p:nvSpPr>
          <p:cNvPr id="3" name="TextBox 2"/>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82143" y="1523206"/>
            <a:ext cx="4428523" cy="4796144"/>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a:rPr>
              <a:t>Based on the scores of the Test Set, we can not confirm which method performs best.</a:t>
            </a:r>
          </a:p>
          <a:p>
            <a:pPr>
              <a:lnSpc>
                <a:spcPct val="100000"/>
              </a:lnSpc>
              <a:spcBef>
                <a:spcPts val="1400"/>
              </a:spcBef>
            </a:pPr>
            <a:r>
              <a:rPr lang="en-US" sz="2200" dirty="0">
                <a:solidFill>
                  <a:schemeClr val="accent3">
                    <a:lumMod val="25000"/>
                  </a:schemeClr>
                </a:solidFill>
                <a:latin typeface="Abadi"/>
              </a:rPr>
              <a:t>Same Test Set scores may be due to the small test sample size (18 samples). Therefore, we tested all methods based on the whole Dataset.</a:t>
            </a:r>
          </a:p>
          <a:p>
            <a:pPr>
              <a:lnSpc>
                <a:spcPct val="100000"/>
              </a:lnSpc>
              <a:spcBef>
                <a:spcPts val="1400"/>
              </a:spcBef>
            </a:pPr>
            <a:r>
              <a:rPr lang="en-US" sz="2200" dirty="0">
                <a:solidFill>
                  <a:schemeClr val="accent3">
                    <a:lumMod val="25000"/>
                  </a:schemeClr>
                </a:solidFill>
                <a:latin typeface="Abadi"/>
              </a:rPr>
              <a:t>The scores of the whole Dataset confirm that the best model is the Decision Tree Model. This model has not only higher scores, but also the highest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10" name="TextBox 9"/>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pic>
        <p:nvPicPr>
          <p:cNvPr id="3" name="Picture 2">
            <a:extLst>
              <a:ext uri="{FF2B5EF4-FFF2-40B4-BE49-F238E27FC236}">
                <a16:creationId xmlns:a16="http://schemas.microsoft.com/office/drawing/2014/main" id="{540178AF-0161-50D4-BE13-3287A502DEC5}"/>
              </a:ext>
            </a:extLst>
          </p:cNvPr>
          <p:cNvPicPr>
            <a:picLocks noChangeAspect="1"/>
          </p:cNvPicPr>
          <p:nvPr/>
        </p:nvPicPr>
        <p:blipFill>
          <a:blip r:embed="rId3"/>
          <a:stretch>
            <a:fillRect/>
          </a:stretch>
        </p:blipFill>
        <p:spPr>
          <a:xfrm>
            <a:off x="6456840" y="2311599"/>
            <a:ext cx="4503810" cy="1312134"/>
          </a:xfrm>
          <a:prstGeom prst="rect">
            <a:avLst/>
          </a:prstGeom>
        </p:spPr>
      </p:pic>
      <p:pic>
        <p:nvPicPr>
          <p:cNvPr id="7" name="Picture 6">
            <a:extLst>
              <a:ext uri="{FF2B5EF4-FFF2-40B4-BE49-F238E27FC236}">
                <a16:creationId xmlns:a16="http://schemas.microsoft.com/office/drawing/2014/main" id="{0D076935-1CC7-5A24-A7DA-BEC949099C1F}"/>
              </a:ext>
            </a:extLst>
          </p:cNvPr>
          <p:cNvPicPr>
            <a:picLocks noChangeAspect="1"/>
          </p:cNvPicPr>
          <p:nvPr/>
        </p:nvPicPr>
        <p:blipFill>
          <a:blip r:embed="rId4"/>
          <a:stretch>
            <a:fillRect/>
          </a:stretch>
        </p:blipFill>
        <p:spPr>
          <a:xfrm>
            <a:off x="6456840" y="4544404"/>
            <a:ext cx="4503810" cy="1374847"/>
          </a:xfrm>
          <a:prstGeom prst="rect">
            <a:avLst/>
          </a:prstGeom>
        </p:spPr>
      </p:pic>
      <p:sp>
        <p:nvSpPr>
          <p:cNvPr id="8" name="TextBox 7">
            <a:extLst>
              <a:ext uri="{FF2B5EF4-FFF2-40B4-BE49-F238E27FC236}">
                <a16:creationId xmlns:a16="http://schemas.microsoft.com/office/drawing/2014/main" id="{06875D09-2103-30CD-CBAC-31E2FDDDFB3B}"/>
              </a:ext>
            </a:extLst>
          </p:cNvPr>
          <p:cNvSpPr txBox="1"/>
          <p:nvPr/>
        </p:nvSpPr>
        <p:spPr>
          <a:xfrm>
            <a:off x="6282267" y="1676400"/>
            <a:ext cx="5003344" cy="384721"/>
          </a:xfrm>
          <a:prstGeom prst="rect">
            <a:avLst/>
          </a:prstGeom>
          <a:noFill/>
        </p:spPr>
        <p:txBody>
          <a:bodyPr wrap="square" rtlCol="0">
            <a:spAutoFit/>
          </a:bodyPr>
          <a:lstStyle/>
          <a:p>
            <a:r>
              <a:rPr lang="en-US" sz="1900" b="1" dirty="0"/>
              <a:t>Scores and Accuracy of the Test Set</a:t>
            </a:r>
            <a:endParaRPr lang="en-IN" sz="1900" b="1" dirty="0"/>
          </a:p>
        </p:txBody>
      </p:sp>
      <p:sp>
        <p:nvSpPr>
          <p:cNvPr id="11" name="TextBox 10">
            <a:extLst>
              <a:ext uri="{FF2B5EF4-FFF2-40B4-BE49-F238E27FC236}">
                <a16:creationId xmlns:a16="http://schemas.microsoft.com/office/drawing/2014/main" id="{D9584955-4FE8-E5CA-6FCD-7A80A0CC12DC}"/>
              </a:ext>
            </a:extLst>
          </p:cNvPr>
          <p:cNvSpPr txBox="1"/>
          <p:nvPr/>
        </p:nvSpPr>
        <p:spPr>
          <a:xfrm>
            <a:off x="6299913" y="3945957"/>
            <a:ext cx="5003344" cy="384721"/>
          </a:xfrm>
          <a:prstGeom prst="rect">
            <a:avLst/>
          </a:prstGeom>
          <a:noFill/>
        </p:spPr>
        <p:txBody>
          <a:bodyPr wrap="square" rtlCol="0">
            <a:spAutoFit/>
          </a:bodyPr>
          <a:lstStyle/>
          <a:p>
            <a:r>
              <a:rPr lang="en-US" sz="1900" b="1" dirty="0"/>
              <a:t>Scores and Accuracy of the Entire Data Set</a:t>
            </a:r>
            <a:endParaRPr lang="en-IN" sz="1900" b="1" dirty="0"/>
          </a:p>
        </p:txBody>
      </p:sp>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92572"/>
            <a:ext cx="3641568" cy="2113154"/>
          </a:xfrm>
          <a:prstGeom prst="rect">
            <a:avLst/>
          </a:prstGeom>
        </p:spPr>
        <p:txBody>
          <a:bodyPr>
            <a:normAutofit fontScale="92500" lnSpcReduction="20000"/>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Explanation</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Examining the confusion matrix, we see that logistic regression can distinguish between the different classes. We see that the major problem is false positives.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10" name="TextBox 9"/>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pic>
        <p:nvPicPr>
          <p:cNvPr id="3" name="Picture 2">
            <a:extLst>
              <a:ext uri="{FF2B5EF4-FFF2-40B4-BE49-F238E27FC236}">
                <a16:creationId xmlns:a16="http://schemas.microsoft.com/office/drawing/2014/main" id="{BB66CFE2-3886-2235-DAFB-EB9C6DDCFC1A}"/>
              </a:ext>
            </a:extLst>
          </p:cNvPr>
          <p:cNvPicPr>
            <a:picLocks noChangeAspect="1"/>
          </p:cNvPicPr>
          <p:nvPr/>
        </p:nvPicPr>
        <p:blipFill>
          <a:blip r:embed="rId3"/>
          <a:stretch>
            <a:fillRect/>
          </a:stretch>
        </p:blipFill>
        <p:spPr>
          <a:xfrm>
            <a:off x="1339861" y="3782773"/>
            <a:ext cx="2743200" cy="2379785"/>
          </a:xfrm>
          <a:prstGeom prst="rect">
            <a:avLst/>
          </a:prstGeom>
        </p:spPr>
      </p:pic>
      <p:pic>
        <p:nvPicPr>
          <p:cNvPr id="7" name="Picture 6">
            <a:extLst>
              <a:ext uri="{FF2B5EF4-FFF2-40B4-BE49-F238E27FC236}">
                <a16:creationId xmlns:a16="http://schemas.microsoft.com/office/drawing/2014/main" id="{BBFC3160-D263-2FEB-05E2-8DD4FADEA800}"/>
              </a:ext>
            </a:extLst>
          </p:cNvPr>
          <p:cNvPicPr>
            <a:picLocks noChangeAspect="1"/>
          </p:cNvPicPr>
          <p:nvPr/>
        </p:nvPicPr>
        <p:blipFill>
          <a:blip r:embed="rId4"/>
          <a:stretch>
            <a:fillRect/>
          </a:stretch>
        </p:blipFill>
        <p:spPr>
          <a:xfrm>
            <a:off x="4411579" y="1409818"/>
            <a:ext cx="6128084" cy="459299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18674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Decision Tree Model is the best algorithm for this dataset.</a:t>
            </a:r>
          </a:p>
          <a:p>
            <a:pPr>
              <a:lnSpc>
                <a:spcPct val="100000"/>
              </a:lnSpc>
              <a:spcBef>
                <a:spcPts val="1400"/>
              </a:spcBef>
            </a:pPr>
            <a:r>
              <a:rPr lang="en-US" sz="2200" dirty="0">
                <a:solidFill>
                  <a:schemeClr val="accent3">
                    <a:lumMod val="25000"/>
                  </a:schemeClr>
                </a:solidFill>
                <a:latin typeface="Abadi" panose="020B0604020104020204" pitchFamily="34" charset="0"/>
              </a:rPr>
              <a:t>Launches with a low payload mass show better results than launches with a larger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Most of launch sites are in proximity to the Equator line and all the sites are in very close proximity to the coast.</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of launches increases over the years.</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highest success rate of the launches from all the sites.</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and SSO have 100% success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10" name="TextBox 9"/>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12" name="TextBox 11"/>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r>
              <a:t>Data collected using SpaceX REST API.</a:t>
            </a:r>
          </a:p>
          <a:p>
            <a:endParaRPr/>
          </a:p>
          <a:p>
            <a:r>
              <a:t>- Used `requests` to query SpaceX API endpoint.</a:t>
            </a:r>
          </a:p>
          <a:p>
            <a:r>
              <a:t>- Extracted launch payload, mission outcome, launch pad, orbit type.</a:t>
            </a:r>
          </a:p>
          <a:p>
            <a:r>
              <a:t>- Data normalized and converted into Pandas DataFrames.</a:t>
            </a:r>
          </a:p>
          <a:p>
            <a:endParaRPr/>
          </a:p>
          <a:p>
            <a:r>
              <a:t>Flowchart:</a:t>
            </a:r>
          </a:p>
          <a:p>
            <a:r>
              <a:t>  API → JSON → Normalize → DataFrame</a:t>
            </a:r>
          </a:p>
          <a:p>
            <a:r>
              <a:t>GitHub: https://github.com/Rudra-365/IBM_Capstone_RP/blob/main/jupyter-labs-spacex-data-collection-api.ipynb</a:t>
            </a:r>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
        <p:nvSpPr>
          <p:cNvPr id="4" name="TextBox 3"/>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14" name="TextBox 13"/>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sp>
        <p:nvSpPr>
          <p:cNvPr id="2" name="Content Placeholder 2">
            <a:extLst>
              <a:ext uri="{FF2B5EF4-FFF2-40B4-BE49-F238E27FC236}">
                <a16:creationId xmlns:a16="http://schemas.microsoft.com/office/drawing/2014/main" id="{93690804-A883-46B8-AC74-4F8D78807B3E}"/>
              </a:ext>
            </a:extLst>
          </p:cNvPr>
          <p:cNvSpPr txBox="1">
            <a:spLocks/>
          </p:cNvSpPr>
          <p:nvPr/>
        </p:nvSpPr>
        <p:spPr>
          <a:xfrm>
            <a:off x="770011" y="1646123"/>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buNone/>
            </a:pPr>
            <a:r>
              <a:rPr lang="en-IN" sz="6200" dirty="0">
                <a:solidFill>
                  <a:schemeClr val="accent3"/>
                </a:solidFill>
              </a:rPr>
              <a:t>Collected SpaceX Falcon 9 mission data using two sources:</a:t>
            </a:r>
          </a:p>
          <a:p>
            <a:pPr lvl="1">
              <a:buFont typeface="Arial" panose="020B0604020202020204" pitchFamily="34" charset="0"/>
              <a:buChar char="•"/>
            </a:pPr>
            <a:r>
              <a:rPr lang="en-IN" sz="6200" b="1" dirty="0">
                <a:solidFill>
                  <a:schemeClr val="accent3"/>
                </a:solidFill>
              </a:rPr>
              <a:t>SpaceX REST API</a:t>
            </a:r>
            <a:r>
              <a:rPr lang="en-IN" sz="6200" dirty="0">
                <a:solidFill>
                  <a:schemeClr val="accent3"/>
                </a:solidFill>
              </a:rPr>
              <a:t> for JSON-based mission details (e.g., payload, orbit, booster)</a:t>
            </a:r>
          </a:p>
          <a:p>
            <a:pPr lvl="1">
              <a:buFont typeface="Arial" panose="020B0604020202020204" pitchFamily="34" charset="0"/>
              <a:buChar char="•"/>
            </a:pPr>
            <a:r>
              <a:rPr lang="en-IN" sz="6200" b="1" dirty="0">
                <a:solidFill>
                  <a:schemeClr val="accent3"/>
                </a:solidFill>
              </a:rPr>
              <a:t>Web scraping</a:t>
            </a:r>
            <a:r>
              <a:rPr lang="en-IN" sz="6200" dirty="0">
                <a:solidFill>
                  <a:schemeClr val="accent3"/>
                </a:solidFill>
              </a:rPr>
              <a:t> from Wikipedia for historical mission records and launch outcome annotations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600" dirty="0">
                <a:solidFill>
                  <a:schemeClr val="accent3"/>
                </a:solidFill>
              </a:rPr>
              <a:t>Merged and cleaned datasets using Pandas.</a:t>
            </a:r>
            <a:br>
              <a:rPr lang="en-US" sz="6600" dirty="0">
                <a:solidFill>
                  <a:schemeClr val="accent3"/>
                </a:solidFill>
              </a:rPr>
            </a:br>
            <a:r>
              <a:rPr lang="en-US" sz="6600" dirty="0">
                <a:solidFill>
                  <a:schemeClr val="accent3"/>
                </a:solidFill>
              </a:rPr>
              <a:t>Standardized column names and types, filtered Falcon 9 records, filled missing values, and created engineered features like year and binary success outcome.</a:t>
            </a:r>
          </a:p>
          <a:p>
            <a:pPr>
              <a:lnSpc>
                <a:spcPct val="120000"/>
              </a:lnSpc>
              <a:spcBef>
                <a:spcPts val="1400"/>
              </a:spcBef>
            </a:pPr>
            <a:r>
              <a:rPr lang="en-US" sz="9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Built supervised ML models to predict mission outcomes.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13" name="TextBox 12"/>
          <p:cNvSpPr txBox="1"/>
          <p:nvPr/>
        </p:nvSpPr>
        <p:spPr>
          <a:xfrm>
            <a:off x="274320" y="6400800"/>
            <a:ext cx="8229600" cy="274320"/>
          </a:xfrm>
          <a:prstGeom prst="rect">
            <a:avLst/>
          </a:prstGeom>
          <a:noFill/>
        </p:spPr>
        <p:txBody>
          <a:bodyPr wrap="none">
            <a:spAutoFit/>
          </a:bodyPr>
          <a:lstStyle/>
          <a:p>
            <a:endParaRPr/>
          </a:p>
          <a:p>
            <a:pPr>
              <a:defRPr sz="1200" i="1">
                <a:solidFill>
                  <a:srgbClr val="C8C8C8"/>
                </a:solidFill>
              </a:defRPr>
            </a:pPr>
            <a:r>
              <a:t>© Rudra - IBM Capstone 2025</a:t>
            </a:r>
          </a:p>
        </p:txBody>
      </p:sp>
      <p:sp>
        <p:nvSpPr>
          <p:cNvPr id="7" name="Rectangle 4">
            <a:extLst>
              <a:ext uri="{FF2B5EF4-FFF2-40B4-BE49-F238E27FC236}">
                <a16:creationId xmlns:a16="http://schemas.microsoft.com/office/drawing/2014/main" id="{BAFC1B78-3573-C8AD-27F6-2CAE64F95DC3}"/>
              </a:ext>
            </a:extLst>
          </p:cNvPr>
          <p:cNvSpPr>
            <a:spLocks noGrp="1" noChangeArrowheads="1"/>
          </p:cNvSpPr>
          <p:nvPr>
            <p:ph idx="4294967295"/>
          </p:nvPr>
        </p:nvSpPr>
        <p:spPr bwMode="auto">
          <a:xfrm>
            <a:off x="769938" y="1700665"/>
            <a:ext cx="10981795" cy="4601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chemeClr val="tx1"/>
                </a:solidFill>
                <a:effectLst/>
                <a:latin typeface="Arial" panose="020B0604020202020204" pitchFamily="34" charset="0"/>
              </a:rPr>
              <a:t>Two primary data sources were used:</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500" b="1" i="0" u="none" strike="noStrike" cap="none" normalizeH="0" baseline="0" dirty="0">
                <a:ln>
                  <a:noFill/>
                </a:ln>
                <a:solidFill>
                  <a:schemeClr val="tx1"/>
                </a:solidFill>
                <a:effectLst/>
                <a:latin typeface="Arial" panose="020B0604020202020204" pitchFamily="34" charset="0"/>
              </a:rPr>
              <a:t>SpaceX Launch Data API</a:t>
            </a:r>
            <a:endParaRPr kumimoji="0" lang="en-US" altLang="en-US" sz="25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tx1"/>
                </a:solidFill>
                <a:effectLst/>
                <a:latin typeface="Arial" panose="020B0604020202020204" pitchFamily="34" charset="0"/>
              </a:rPr>
              <a:t>Used Python’s </a:t>
            </a:r>
            <a:r>
              <a:rPr kumimoji="0" lang="en-US" altLang="en-US" sz="2500" b="0" i="0" u="none" strike="noStrike" cap="none" normalizeH="0" baseline="0" dirty="0">
                <a:ln>
                  <a:noFill/>
                </a:ln>
                <a:solidFill>
                  <a:schemeClr val="tx1"/>
                </a:solidFill>
                <a:effectLst/>
                <a:latin typeface="Arial Unicode MS" panose="020B0604020202020204" pitchFamily="34" charset="-128"/>
              </a:rPr>
              <a:t>requests</a:t>
            </a:r>
            <a:r>
              <a:rPr kumimoji="0" lang="en-US" altLang="en-US" sz="2500" b="0" i="0" u="none" strike="noStrike" cap="none" normalizeH="0" baseline="0" dirty="0">
                <a:ln>
                  <a:noFill/>
                </a:ln>
                <a:solidFill>
                  <a:schemeClr val="tx1"/>
                </a:solidFill>
                <a:effectLst/>
              </a:rPr>
              <a:t> library to make REST API calls</a:t>
            </a:r>
            <a:endParaRPr kumimoji="0" lang="en-US" altLang="en-US" sz="25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tx1"/>
                </a:solidFill>
                <a:effectLst/>
                <a:latin typeface="Arial" panose="020B0604020202020204" pitchFamily="34" charset="0"/>
              </a:rPr>
              <a:t>Retrieved structured JSON data with mission details (flight number, payload mass, site, orbit, success status)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tx1"/>
                </a:solidFill>
                <a:effectLst/>
                <a:latin typeface="Arial" panose="020B0604020202020204" pitchFamily="34" charset="0"/>
              </a:rPr>
              <a:t>Data was normalized using </a:t>
            </a:r>
            <a:r>
              <a:rPr kumimoji="0" lang="en-US" altLang="en-US" sz="2500" b="0" i="0" u="none" strike="noStrike" cap="none" normalizeH="0" baseline="0" dirty="0" err="1">
                <a:ln>
                  <a:noFill/>
                </a:ln>
                <a:solidFill>
                  <a:schemeClr val="tx1"/>
                </a:solidFill>
                <a:effectLst/>
                <a:latin typeface="Arial Unicode MS" panose="020B0604020202020204" pitchFamily="34" charset="-128"/>
              </a:rPr>
              <a:t>json_normalize</a:t>
            </a:r>
            <a:r>
              <a:rPr kumimoji="0" lang="en-US" altLang="en-US" sz="2500" b="0" i="0" u="none" strike="noStrike" cap="none" normalizeH="0" baseline="0" dirty="0">
                <a:ln>
                  <a:noFill/>
                </a:ln>
                <a:solidFill>
                  <a:schemeClr val="tx1"/>
                </a:solidFill>
                <a:effectLst/>
                <a:latin typeface="Arial Unicode MS" panose="020B0604020202020204" pitchFamily="34" charset="-128"/>
              </a:rPr>
              <a:t>()</a:t>
            </a:r>
            <a:r>
              <a:rPr kumimoji="0" lang="en-US" altLang="en-US" sz="2500" b="0" i="0" u="none" strike="noStrike" cap="none" normalizeH="0" baseline="0" dirty="0">
                <a:ln>
                  <a:noFill/>
                </a:ln>
                <a:solidFill>
                  <a:schemeClr val="tx1"/>
                </a:solidFill>
                <a:effectLst/>
              </a:rPr>
              <a:t> and stored in a </a:t>
            </a:r>
            <a:r>
              <a:rPr kumimoji="0" lang="en-US" altLang="en-US" sz="2500" b="0" i="0" u="none" strike="noStrike" cap="none" normalizeH="0" baseline="0" dirty="0" err="1">
                <a:ln>
                  <a:noFill/>
                </a:ln>
                <a:solidFill>
                  <a:schemeClr val="tx1"/>
                </a:solidFill>
                <a:effectLst/>
              </a:rPr>
              <a:t>DataFrame</a:t>
            </a:r>
            <a:endParaRPr kumimoji="0" lang="en-US" altLang="en-US" sz="2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500" b="1" i="0" u="none" strike="noStrike" cap="none" normalizeH="0" baseline="0" dirty="0">
                <a:ln>
                  <a:noFill/>
                </a:ln>
                <a:solidFill>
                  <a:schemeClr val="tx1"/>
                </a:solidFill>
                <a:effectLst/>
                <a:latin typeface="Arial" panose="020B0604020202020204" pitchFamily="34" charset="0"/>
              </a:rPr>
              <a:t>Web Scraping (Wikipedia)</a:t>
            </a:r>
            <a:endParaRPr kumimoji="0" lang="en-US" altLang="en-US" sz="25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tx1"/>
                </a:solidFill>
                <a:effectLst/>
                <a:latin typeface="Arial" panose="020B0604020202020204" pitchFamily="34" charset="0"/>
              </a:rPr>
              <a:t>Used </a:t>
            </a:r>
            <a:r>
              <a:rPr kumimoji="0" lang="en-US" altLang="en-US" sz="2500" b="0" i="0" u="none" strike="noStrike" cap="none" normalizeH="0" baseline="0" dirty="0">
                <a:ln>
                  <a:noFill/>
                </a:ln>
                <a:solidFill>
                  <a:schemeClr val="tx1"/>
                </a:solidFill>
                <a:effectLst/>
                <a:latin typeface="Arial Unicode MS" panose="020B0604020202020204" pitchFamily="34" charset="-128"/>
              </a:rPr>
              <a:t>requests</a:t>
            </a:r>
            <a:r>
              <a:rPr kumimoji="0" lang="en-US" altLang="en-US" sz="2500" b="0" i="0" u="none" strike="noStrike" cap="none" normalizeH="0" baseline="0" dirty="0">
                <a:ln>
                  <a:noFill/>
                </a:ln>
                <a:solidFill>
                  <a:schemeClr val="tx1"/>
                </a:solidFill>
                <a:effectLst/>
              </a:rPr>
              <a:t> and </a:t>
            </a:r>
            <a:r>
              <a:rPr kumimoji="0" lang="en-US" altLang="en-US" sz="2500" b="0" i="0" u="none" strike="noStrike" cap="none" normalizeH="0" baseline="0" dirty="0" err="1">
                <a:ln>
                  <a:noFill/>
                </a:ln>
                <a:solidFill>
                  <a:schemeClr val="tx1"/>
                </a:solidFill>
                <a:effectLst/>
                <a:latin typeface="Arial Unicode MS" panose="020B0604020202020204" pitchFamily="34" charset="-128"/>
              </a:rPr>
              <a:t>BeautifulSoup</a:t>
            </a:r>
            <a:r>
              <a:rPr kumimoji="0" lang="en-US" altLang="en-US" sz="2500" b="0" i="0" u="none" strike="noStrike" cap="none" normalizeH="0" baseline="0" dirty="0">
                <a:ln>
                  <a:noFill/>
                </a:ln>
                <a:solidFill>
                  <a:schemeClr val="tx1"/>
                </a:solidFill>
                <a:effectLst/>
              </a:rPr>
              <a:t> to extract HTML tables from Falcon 9 launch records</a:t>
            </a:r>
            <a:endParaRPr kumimoji="0" lang="en-US" altLang="en-US" sz="25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tx1"/>
                </a:solidFill>
                <a:effectLst/>
                <a:latin typeface="Arial" panose="020B0604020202020204" pitchFamily="34" charset="0"/>
              </a:rPr>
              <a:t>Parsed launch dates, outcomes, sites, and booster info</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tx1"/>
                </a:solidFill>
                <a:effectLst/>
                <a:latin typeface="Arial" panose="020B0604020202020204" pitchFamily="34" charset="0"/>
              </a:rPr>
              <a:t>Cleaned and converted scraped tables to structured CSV/DF format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r>
              <a:rPr lang="en-US" sz="2000" dirty="0"/>
              <a:t>Used Python’s requests library to query the SpaceX Launches API(</a:t>
            </a:r>
            <a:r>
              <a:rPr lang="en-US" sz="2000" dirty="0">
                <a:hlinkClick r:id="rId3"/>
              </a:rPr>
              <a:t>https://api.spacexdata.com/v4/launches</a:t>
            </a:r>
            <a:r>
              <a:rPr lang="en-US" sz="2000" dirty="0"/>
              <a:t>)</a:t>
            </a:r>
          </a:p>
          <a:p>
            <a:r>
              <a:rPr lang="en-US" sz="2000" dirty="0"/>
              <a:t>Fetched structured JSON data on:</a:t>
            </a:r>
          </a:p>
          <a:p>
            <a:pPr marL="0" indent="0">
              <a:buNone/>
            </a:pPr>
            <a:r>
              <a:rPr lang="en-US" sz="2000" dirty="0"/>
              <a:t>→ Flight number → Payload mass</a:t>
            </a:r>
          </a:p>
          <a:p>
            <a:pPr marL="0" indent="0">
              <a:buNone/>
            </a:pPr>
            <a:r>
              <a:rPr lang="en-US" sz="2000" dirty="0"/>
              <a:t>→ Launch site → Booster version→ Launch outcome (success/failure)</a:t>
            </a:r>
          </a:p>
          <a:p>
            <a:r>
              <a:rPr lang="en-US" sz="2000" dirty="0"/>
              <a:t>Parsed and flattened nested JSON using </a:t>
            </a:r>
            <a:r>
              <a:rPr lang="en-US" sz="2000" dirty="0" err="1"/>
              <a:t>json_normalize</a:t>
            </a:r>
            <a:endParaRPr lang="en-US" sz="2000" dirty="0"/>
          </a:p>
          <a:p>
            <a:r>
              <a:rPr lang="en-US" sz="2000" dirty="0"/>
              <a:t>Created Pandas </a:t>
            </a:r>
            <a:r>
              <a:rPr lang="en-US" sz="2000" dirty="0" err="1"/>
              <a:t>DataFrame</a:t>
            </a:r>
            <a:r>
              <a:rPr lang="en-US" sz="2000" dirty="0"/>
              <a:t> for analysis</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Box 6"/>
          <p:cNvSpPr txBox="1"/>
          <p:nvPr/>
        </p:nvSpPr>
        <p:spPr>
          <a:xfrm>
            <a:off x="274320" y="6400800"/>
            <a:ext cx="10341293" cy="369332"/>
          </a:xfrm>
          <a:prstGeom prst="rect">
            <a:avLst/>
          </a:prstGeom>
          <a:noFill/>
        </p:spPr>
        <p:txBody>
          <a:bodyPr wrap="none">
            <a:spAutoFit/>
          </a:bodyPr>
          <a:lstStyle/>
          <a:p>
            <a:r>
              <a:rPr lang="en-IN" dirty="0">
                <a:hlinkClick r:id="rId4"/>
              </a:rPr>
              <a:t>https://github.com/Rudra-365/IBM_Capstone_RP/blob/main/jupyter-labs-spacex-data-collection-api.ipynb</a:t>
            </a:r>
            <a:r>
              <a:rPr lang="en-IN" dirty="0"/>
              <a:t>	</a:t>
            </a:r>
            <a:endParaRPr dirty="0"/>
          </a:p>
        </p:txBody>
      </p:sp>
      <p:pic>
        <p:nvPicPr>
          <p:cNvPr id="16" name="Picture 15" descr="A diagram of a process flow">
            <a:extLst>
              <a:ext uri="{FF2B5EF4-FFF2-40B4-BE49-F238E27FC236}">
                <a16:creationId xmlns:a16="http://schemas.microsoft.com/office/drawing/2014/main" id="{F2175A48-4227-0353-5E2B-97187C29330B}"/>
              </a:ext>
            </a:extLst>
          </p:cNvPr>
          <p:cNvPicPr>
            <a:picLocks noChangeAspect="1"/>
          </p:cNvPicPr>
          <p:nvPr/>
        </p:nvPicPr>
        <p:blipFill>
          <a:blip r:embed="rId5"/>
          <a:srcRect l="20630" t="6100" r="22168" b="14873"/>
          <a:stretch/>
        </p:blipFill>
        <p:spPr>
          <a:xfrm>
            <a:off x="5910262" y="1631061"/>
            <a:ext cx="5471158" cy="468828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682522" cy="488283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Target source: Wikipedia Falcon 9 launch records page</a:t>
            </a:r>
          </a:p>
          <a:p>
            <a:pPr>
              <a:lnSpc>
                <a:spcPct val="100000"/>
              </a:lnSpc>
              <a:spcBef>
                <a:spcPts val="1400"/>
              </a:spcBef>
            </a:pPr>
            <a:r>
              <a:rPr lang="en-US" sz="2200" dirty="0">
                <a:solidFill>
                  <a:schemeClr val="accent3">
                    <a:lumMod val="25000"/>
                  </a:schemeClr>
                </a:solidFill>
                <a:latin typeface="Abadi" panose="020B0604020104020204" pitchFamily="34" charset="0"/>
              </a:rPr>
              <a:t>Used requests to fetch HTML content</a:t>
            </a:r>
          </a:p>
          <a:p>
            <a:pPr>
              <a:lnSpc>
                <a:spcPct val="100000"/>
              </a:lnSpc>
              <a:spcBef>
                <a:spcPts val="1400"/>
              </a:spcBef>
            </a:pPr>
            <a:r>
              <a:rPr lang="en-US" sz="2200" dirty="0">
                <a:solidFill>
                  <a:schemeClr val="accent3">
                    <a:lumMod val="25000"/>
                  </a:schemeClr>
                </a:solidFill>
                <a:latin typeface="Abadi" panose="020B0604020104020204" pitchFamily="34" charset="0"/>
              </a:rPr>
              <a:t>Parsed HTML tables using Beautiful Soup</a:t>
            </a:r>
          </a:p>
          <a:p>
            <a:pPr>
              <a:lnSpc>
                <a:spcPct val="100000"/>
              </a:lnSpc>
              <a:spcBef>
                <a:spcPts val="1400"/>
              </a:spcBef>
            </a:pPr>
            <a:r>
              <a:rPr lang="en-US" sz="2200" dirty="0">
                <a:solidFill>
                  <a:schemeClr val="accent3">
                    <a:lumMod val="25000"/>
                  </a:schemeClr>
                </a:solidFill>
                <a:latin typeface="Abadi" panose="020B0604020104020204" pitchFamily="34" charset="0"/>
              </a:rPr>
              <a:t>Extracted relevant columns: launch date, site, booster version, outcome</a:t>
            </a:r>
          </a:p>
          <a:p>
            <a:pPr>
              <a:lnSpc>
                <a:spcPct val="100000"/>
              </a:lnSpc>
              <a:spcBef>
                <a:spcPts val="1400"/>
              </a:spcBef>
            </a:pPr>
            <a:r>
              <a:rPr lang="en-US" sz="2200" dirty="0">
                <a:solidFill>
                  <a:schemeClr val="accent3">
                    <a:lumMod val="25000"/>
                  </a:schemeClr>
                </a:solidFill>
                <a:latin typeface="Abadi" panose="020B0604020104020204" pitchFamily="34" charset="0"/>
              </a:rPr>
              <a:t>Converted parsed tables to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for merging and cleaning</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sp>
        <p:nvSpPr>
          <p:cNvPr id="12" name="TextBox 11"/>
          <p:cNvSpPr txBox="1"/>
          <p:nvPr/>
        </p:nvSpPr>
        <p:spPr>
          <a:xfrm>
            <a:off x="274320" y="6400800"/>
            <a:ext cx="9417963" cy="553998"/>
          </a:xfrm>
          <a:prstGeom prst="rect">
            <a:avLst/>
          </a:prstGeom>
          <a:noFill/>
        </p:spPr>
        <p:txBody>
          <a:bodyPr wrap="none">
            <a:spAutoFit/>
          </a:bodyPr>
          <a:lstStyle/>
          <a:p>
            <a:r>
              <a:rPr lang="en-IN" dirty="0">
                <a:hlinkClick r:id="rId3"/>
              </a:rPr>
              <a:t>https://github.com/Rudra-365/IBM_Capstone_RP/blob/main/jupyter-labs-webscraping.ipynb</a:t>
            </a:r>
            <a:r>
              <a:rPr lang="en-IN" dirty="0"/>
              <a:t>	</a:t>
            </a:r>
            <a:endParaRPr dirty="0"/>
          </a:p>
          <a:p>
            <a:pPr>
              <a:defRPr sz="1200" i="1">
                <a:solidFill>
                  <a:srgbClr val="C8C8C8"/>
                </a:solidFill>
              </a:defRPr>
            </a:pPr>
            <a:r>
              <a:rPr dirty="0"/>
              <a:t>© Rudra - IBM Capstone 2025</a:t>
            </a:r>
          </a:p>
        </p:txBody>
      </p:sp>
      <p:pic>
        <p:nvPicPr>
          <p:cNvPr id="9" name="Picture 8" descr="A diagram of a software development process">
            <a:extLst>
              <a:ext uri="{FF2B5EF4-FFF2-40B4-BE49-F238E27FC236}">
                <a16:creationId xmlns:a16="http://schemas.microsoft.com/office/drawing/2014/main" id="{75D1EF78-BADF-3A7B-81FC-EF385C7148F5}"/>
              </a:ext>
            </a:extLst>
          </p:cNvPr>
          <p:cNvPicPr>
            <a:picLocks noChangeAspect="1"/>
          </p:cNvPicPr>
          <p:nvPr/>
        </p:nvPicPr>
        <p:blipFill>
          <a:blip r:embed="rId4"/>
          <a:srcRect l="21868" t="6100" r="21400" b="15839"/>
          <a:stretch/>
        </p:blipFill>
        <p:spPr>
          <a:xfrm>
            <a:off x="5910262" y="1607890"/>
            <a:ext cx="5342011" cy="455906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285</TotalTime>
  <Words>2875</Words>
  <Application>Microsoft Office PowerPoint</Application>
  <PresentationFormat>Widescreen</PresentationFormat>
  <Paragraphs>387</Paragraphs>
  <Slides>50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 Unicode MS</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Rudra</cp:lastModifiedBy>
  <cp:revision>200</cp:revision>
  <dcterms:created xsi:type="dcterms:W3CDTF">2021-04-29T18:58:34Z</dcterms:created>
  <dcterms:modified xsi:type="dcterms:W3CDTF">2025-06-01T14:35:28Z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